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14.png"/><Relationship Id="rId6"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18.png"/><Relationship Id="rId8"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3.png"/><Relationship Id="rId4" Type="http://schemas.openxmlformats.org/officeDocument/2006/relationships/image" Target="../media/image2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WS Lambda Use Cases"/>
          <p:cNvSpPr txBox="1"/>
          <p:nvPr>
            <p:ph type="title" idx="4294967295"/>
          </p:nvPr>
        </p:nvSpPr>
        <p:spPr>
          <a:xfrm>
            <a:off x="407937" y="-1261721"/>
            <a:ext cx="12188926" cy="3302001"/>
          </a:xfrm>
          <a:prstGeom prst="rect">
            <a:avLst/>
          </a:prstGeom>
        </p:spPr>
        <p:txBody>
          <a:bodyPr anchor="b"/>
          <a:lstStyle>
            <a:lvl1pPr>
              <a:defRPr sz="6900"/>
            </a:lvl1pPr>
          </a:lstStyle>
          <a:p>
            <a:pPr/>
            <a:r>
              <a:t>AWS Lambda Use Cases</a:t>
            </a:r>
          </a:p>
        </p:txBody>
      </p:sp>
      <p:sp>
        <p:nvSpPr>
          <p:cNvPr id="120" name="Real-Time Stream Processing"/>
          <p:cNvSpPr txBox="1"/>
          <p:nvPr/>
        </p:nvSpPr>
        <p:spPr>
          <a:xfrm>
            <a:off x="1494980" y="3236570"/>
            <a:ext cx="444215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Real-Time Stream Processing</a:t>
            </a:r>
          </a:p>
        </p:txBody>
      </p:sp>
      <p:sp>
        <p:nvSpPr>
          <p:cNvPr id="121" name="You can use AWS Lambda and Amazon Kinesis to process real-time…"/>
          <p:cNvSpPr txBox="1"/>
          <p:nvPr/>
        </p:nvSpPr>
        <p:spPr>
          <a:xfrm>
            <a:off x="1538292" y="3909670"/>
            <a:ext cx="11320273"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use AWS Lambda and Amazon Kinesis to process real-time</a:t>
            </a:r>
          </a:p>
          <a:p>
            <a:pPr algn="l"/>
            <a:r>
              <a:t>    streaming data for application activity tracking, transaction order </a:t>
            </a:r>
          </a:p>
          <a:p>
            <a:pPr algn="l"/>
            <a:r>
              <a:t>    processing, click stream analysis, data cleansing, metrics generation,</a:t>
            </a:r>
          </a:p>
          <a:p>
            <a:pPr algn="l"/>
            <a:r>
              <a:t>    log filtering, indexing, social media analysis, and IoT device data telemetry</a:t>
            </a:r>
          </a:p>
          <a:p>
            <a:pPr algn="l"/>
            <a:r>
              <a:t>    and metering.</a:t>
            </a:r>
          </a:p>
        </p:txBody>
      </p:sp>
      <p:pic>
        <p:nvPicPr>
          <p:cNvPr id="122" name="Screenshot 2019-08-23 at 10.01.43 PM.png" descr="Screenshot 2019-08-23 at 10.01.43 PM.png"/>
          <p:cNvPicPr>
            <a:picLocks noChangeAspect="1"/>
          </p:cNvPicPr>
          <p:nvPr/>
        </p:nvPicPr>
        <p:blipFill>
          <a:blip r:embed="rId2">
            <a:extLst/>
          </a:blip>
          <a:stretch>
            <a:fillRect/>
          </a:stretch>
        </p:blipFill>
        <p:spPr>
          <a:xfrm>
            <a:off x="476250" y="6055970"/>
            <a:ext cx="12052300" cy="3492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 grpId="3"/>
      <p:bldP build="whole" bldLvl="1" animBg="1" rev="0" advAuto="0" spid="121" grpId="2"/>
      <p:bldP build="whole" bldLvl="1" animBg="1" rev="0" advAuto="0" spid="120"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WS Lambda Case Studies"/>
          <p:cNvSpPr txBox="1"/>
          <p:nvPr>
            <p:ph type="title" idx="4294967295"/>
          </p:nvPr>
        </p:nvSpPr>
        <p:spPr>
          <a:xfrm>
            <a:off x="-1863403" y="-1261721"/>
            <a:ext cx="16731606" cy="3302001"/>
          </a:xfrm>
          <a:prstGeom prst="rect">
            <a:avLst/>
          </a:prstGeom>
        </p:spPr>
        <p:txBody>
          <a:bodyPr anchor="b"/>
          <a:lstStyle>
            <a:lvl1pPr>
              <a:defRPr sz="6900"/>
            </a:lvl1pPr>
          </a:lstStyle>
          <a:p>
            <a:pPr/>
            <a:r>
              <a:t>AWS Lambda Case Studies</a:t>
            </a:r>
          </a:p>
        </p:txBody>
      </p:sp>
      <p:sp>
        <p:nvSpPr>
          <p:cNvPr id="162" name="iRobot, a leading global consumer robot company, is building the next generation of connected devices for the smart home using a serverless architecture."/>
          <p:cNvSpPr txBox="1"/>
          <p:nvPr/>
        </p:nvSpPr>
        <p:spPr>
          <a:xfrm>
            <a:off x="319684" y="7529170"/>
            <a:ext cx="1236543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iRobot, a leading global consumer robot company, is building the next generation of connected devices for the smart home using a serverless architecture.</a:t>
            </a:r>
          </a:p>
        </p:txBody>
      </p:sp>
      <p:pic>
        <p:nvPicPr>
          <p:cNvPr id="163" name="IRobot_Green_logo.png" descr="IRobot_Green_logo.png"/>
          <p:cNvPicPr>
            <a:picLocks noChangeAspect="1"/>
          </p:cNvPicPr>
          <p:nvPr/>
        </p:nvPicPr>
        <p:blipFill>
          <a:blip r:embed="rId2">
            <a:extLst/>
          </a:blip>
          <a:stretch>
            <a:fillRect/>
          </a:stretch>
        </p:blipFill>
        <p:spPr>
          <a:xfrm>
            <a:off x="0" y="884917"/>
            <a:ext cx="13004801" cy="74313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AWS Lambda Case Studies"/>
          <p:cNvSpPr txBox="1"/>
          <p:nvPr>
            <p:ph type="title" idx="4294967295"/>
          </p:nvPr>
        </p:nvSpPr>
        <p:spPr>
          <a:xfrm>
            <a:off x="-1863403" y="-1261721"/>
            <a:ext cx="16731606" cy="3302001"/>
          </a:xfrm>
          <a:prstGeom prst="rect">
            <a:avLst/>
          </a:prstGeom>
        </p:spPr>
        <p:txBody>
          <a:bodyPr anchor="b"/>
          <a:lstStyle>
            <a:lvl1pPr>
              <a:defRPr sz="6900"/>
            </a:lvl1pPr>
          </a:lstStyle>
          <a:p>
            <a:pPr/>
            <a:r>
              <a:t>AWS Lambda Case Studies</a:t>
            </a:r>
          </a:p>
        </p:txBody>
      </p:sp>
      <p:sp>
        <p:nvSpPr>
          <p:cNvPr id="166" name="Benchling, a life science software company, created a technique that researchers use to modify parts of a genome with extreme precision using serverless architecture."/>
          <p:cNvSpPr txBox="1"/>
          <p:nvPr/>
        </p:nvSpPr>
        <p:spPr>
          <a:xfrm>
            <a:off x="10769" y="7529170"/>
            <a:ext cx="1298326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Benchling, a life science software company, created a technique that researchers use to modify parts of a genome with extreme precision using serverless architecture.</a:t>
            </a:r>
          </a:p>
        </p:txBody>
      </p:sp>
      <p:pic>
        <p:nvPicPr>
          <p:cNvPr id="167" name="Gradient-Wordmark.png" descr="Gradient-Wordmark.png"/>
          <p:cNvPicPr>
            <a:picLocks noChangeAspect="1"/>
          </p:cNvPicPr>
          <p:nvPr/>
        </p:nvPicPr>
        <p:blipFill>
          <a:blip r:embed="rId2">
            <a:extLst/>
          </a:blip>
          <a:stretch>
            <a:fillRect/>
          </a:stretch>
        </p:blipFill>
        <p:spPr>
          <a:xfrm>
            <a:off x="-1" y="3230052"/>
            <a:ext cx="13004801" cy="27410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irc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AWS Lambda Case Studies"/>
          <p:cNvSpPr txBox="1"/>
          <p:nvPr>
            <p:ph type="title" idx="4294967295"/>
          </p:nvPr>
        </p:nvSpPr>
        <p:spPr>
          <a:xfrm>
            <a:off x="-1863403" y="-1261721"/>
            <a:ext cx="16731606" cy="3302001"/>
          </a:xfrm>
          <a:prstGeom prst="rect">
            <a:avLst/>
          </a:prstGeom>
        </p:spPr>
        <p:txBody>
          <a:bodyPr anchor="b"/>
          <a:lstStyle>
            <a:lvl1pPr>
              <a:defRPr sz="6900"/>
            </a:lvl1pPr>
          </a:lstStyle>
          <a:p>
            <a:pPr/>
            <a:r>
              <a:t>AWS Lambda Case Studies</a:t>
            </a:r>
          </a:p>
        </p:txBody>
      </p:sp>
      <p:sp>
        <p:nvSpPr>
          <p:cNvPr id="170" name="Thomson Reuters uses AWS Lambda to process up to 4,000 events per second for its usage analytics service, and it took five months to deploy into production."/>
          <p:cNvSpPr txBox="1"/>
          <p:nvPr/>
        </p:nvSpPr>
        <p:spPr>
          <a:xfrm>
            <a:off x="213918" y="7529170"/>
            <a:ext cx="12576964"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Thomson Reuters uses AWS Lambda to process up to 4,000 events per second for its usage analytics service, and it took five months to deploy into production.</a:t>
            </a:r>
          </a:p>
        </p:txBody>
      </p:sp>
      <p:pic>
        <p:nvPicPr>
          <p:cNvPr id="171" name="TR.png" descr="TR.png"/>
          <p:cNvPicPr>
            <a:picLocks noChangeAspect="1"/>
          </p:cNvPicPr>
          <p:nvPr/>
        </p:nvPicPr>
        <p:blipFill>
          <a:blip r:embed="rId2">
            <a:extLst/>
          </a:blip>
          <a:stretch>
            <a:fillRect/>
          </a:stretch>
        </p:blipFill>
        <p:spPr>
          <a:xfrm>
            <a:off x="3352800" y="3994150"/>
            <a:ext cx="6299200" cy="1765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What Languages?"/>
          <p:cNvSpPr txBox="1"/>
          <p:nvPr>
            <p:ph type="title" idx="4294967295"/>
          </p:nvPr>
        </p:nvSpPr>
        <p:spPr>
          <a:xfrm>
            <a:off x="407937" y="-1261721"/>
            <a:ext cx="12188926" cy="3302001"/>
          </a:xfrm>
          <a:prstGeom prst="rect">
            <a:avLst/>
          </a:prstGeom>
        </p:spPr>
        <p:txBody>
          <a:bodyPr anchor="b"/>
          <a:lstStyle>
            <a:lvl1pPr>
              <a:defRPr sz="6900"/>
            </a:lvl1pPr>
          </a:lstStyle>
          <a:p>
            <a:pPr/>
            <a:r>
              <a:t>What Languages?</a:t>
            </a:r>
          </a:p>
        </p:txBody>
      </p:sp>
      <p:sp>
        <p:nvSpPr>
          <p:cNvPr id="174" name="Node.js"/>
          <p:cNvSpPr txBox="1"/>
          <p:nvPr/>
        </p:nvSpPr>
        <p:spPr>
          <a:xfrm>
            <a:off x="1494980" y="3236570"/>
            <a:ext cx="155410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Node.js</a:t>
            </a:r>
          </a:p>
        </p:txBody>
      </p:sp>
      <p:sp>
        <p:nvSpPr>
          <p:cNvPr id="175" name="Java"/>
          <p:cNvSpPr txBox="1"/>
          <p:nvPr/>
        </p:nvSpPr>
        <p:spPr>
          <a:xfrm>
            <a:off x="1493737" y="3941420"/>
            <a:ext cx="11255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Java</a:t>
            </a:r>
          </a:p>
        </p:txBody>
      </p:sp>
      <p:sp>
        <p:nvSpPr>
          <p:cNvPr id="176" name="Python"/>
          <p:cNvSpPr txBox="1"/>
          <p:nvPr/>
        </p:nvSpPr>
        <p:spPr>
          <a:xfrm>
            <a:off x="1483483" y="4646270"/>
            <a:ext cx="146418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Python</a:t>
            </a:r>
          </a:p>
        </p:txBody>
      </p:sp>
      <p:sp>
        <p:nvSpPr>
          <p:cNvPr id="177" name="C#"/>
          <p:cNvSpPr txBox="1"/>
          <p:nvPr/>
        </p:nvSpPr>
        <p:spPr>
          <a:xfrm>
            <a:off x="1492938" y="5351120"/>
            <a:ext cx="84300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a:t>
            </a:r>
          </a:p>
        </p:txBody>
      </p:sp>
      <p:sp>
        <p:nvSpPr>
          <p:cNvPr id="178" name="Go"/>
          <p:cNvSpPr txBox="1"/>
          <p:nvPr/>
        </p:nvSpPr>
        <p:spPr>
          <a:xfrm>
            <a:off x="1491087" y="6055970"/>
            <a:ext cx="8652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Go</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74"/>
                                        </p:tgtEl>
                                        <p:attrNameLst>
                                          <p:attrName>style.visibility</p:attrName>
                                        </p:attrNameLst>
                                      </p:cBhvr>
                                      <p:to>
                                        <p:strVal val="visible"/>
                                      </p:to>
                                    </p:set>
                                    <p:anim calcmode="lin" valueType="num">
                                      <p:cBhvr>
                                        <p:cTn id="7" dur="1500" fill="hold"/>
                                        <p:tgtEl>
                                          <p:spTgt spid="174"/>
                                        </p:tgtEl>
                                        <p:attrNameLst>
                                          <p:attrName>ppt_w</p:attrName>
                                        </p:attrNameLst>
                                      </p:cBhvr>
                                      <p:tavLst>
                                        <p:tav tm="0">
                                          <p:val>
                                            <p:fltVal val="0"/>
                                          </p:val>
                                        </p:tav>
                                        <p:tav tm="100000">
                                          <p:val>
                                            <p:strVal val="#ppt_w"/>
                                          </p:val>
                                        </p:tav>
                                      </p:tavLst>
                                    </p:anim>
                                    <p:anim calcmode="lin" valueType="num">
                                      <p:cBhvr>
                                        <p:cTn id="8" dur="1500" fill="hold"/>
                                        <p:tgtEl>
                                          <p:spTgt spid="17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175"/>
                                        </p:tgtEl>
                                        <p:attrNameLst>
                                          <p:attrName>style.visibility</p:attrName>
                                        </p:attrNameLst>
                                      </p:cBhvr>
                                      <p:to>
                                        <p:strVal val="visible"/>
                                      </p:to>
                                    </p:set>
                                    <p:anim calcmode="lin" valueType="num">
                                      <p:cBhvr>
                                        <p:cTn id="13" dur="1500" fill="hold"/>
                                        <p:tgtEl>
                                          <p:spTgt spid="175"/>
                                        </p:tgtEl>
                                        <p:attrNameLst>
                                          <p:attrName>ppt_w</p:attrName>
                                        </p:attrNameLst>
                                      </p:cBhvr>
                                      <p:tavLst>
                                        <p:tav tm="0">
                                          <p:val>
                                            <p:fltVal val="0"/>
                                          </p:val>
                                        </p:tav>
                                        <p:tav tm="100000">
                                          <p:val>
                                            <p:strVal val="#ppt_w"/>
                                          </p:val>
                                        </p:tav>
                                      </p:tavLst>
                                    </p:anim>
                                    <p:anim calcmode="lin" valueType="num">
                                      <p:cBhvr>
                                        <p:cTn id="14" dur="1500" fill="hold"/>
                                        <p:tgtEl>
                                          <p:spTgt spid="17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176"/>
                                        </p:tgtEl>
                                        <p:attrNameLst>
                                          <p:attrName>style.visibility</p:attrName>
                                        </p:attrNameLst>
                                      </p:cBhvr>
                                      <p:to>
                                        <p:strVal val="visible"/>
                                      </p:to>
                                    </p:set>
                                    <p:anim calcmode="lin" valueType="num">
                                      <p:cBhvr>
                                        <p:cTn id="19" dur="1500" fill="hold"/>
                                        <p:tgtEl>
                                          <p:spTgt spid="176"/>
                                        </p:tgtEl>
                                        <p:attrNameLst>
                                          <p:attrName>ppt_w</p:attrName>
                                        </p:attrNameLst>
                                      </p:cBhvr>
                                      <p:tavLst>
                                        <p:tav tm="0">
                                          <p:val>
                                            <p:fltVal val="0"/>
                                          </p:val>
                                        </p:tav>
                                        <p:tav tm="100000">
                                          <p:val>
                                            <p:strVal val="#ppt_w"/>
                                          </p:val>
                                        </p:tav>
                                      </p:tavLst>
                                    </p:anim>
                                    <p:anim calcmode="lin" valueType="num">
                                      <p:cBhvr>
                                        <p:cTn id="20" dur="1500" fill="hold"/>
                                        <p:tgtEl>
                                          <p:spTgt spid="17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177"/>
                                        </p:tgtEl>
                                        <p:attrNameLst>
                                          <p:attrName>style.visibility</p:attrName>
                                        </p:attrNameLst>
                                      </p:cBhvr>
                                      <p:to>
                                        <p:strVal val="visible"/>
                                      </p:to>
                                    </p:set>
                                    <p:anim calcmode="lin" valueType="num">
                                      <p:cBhvr>
                                        <p:cTn id="25" dur="1500" fill="hold"/>
                                        <p:tgtEl>
                                          <p:spTgt spid="177"/>
                                        </p:tgtEl>
                                        <p:attrNameLst>
                                          <p:attrName>ppt_w</p:attrName>
                                        </p:attrNameLst>
                                      </p:cBhvr>
                                      <p:tavLst>
                                        <p:tav tm="0">
                                          <p:val>
                                            <p:fltVal val="0"/>
                                          </p:val>
                                        </p:tav>
                                        <p:tav tm="100000">
                                          <p:val>
                                            <p:strVal val="#ppt_w"/>
                                          </p:val>
                                        </p:tav>
                                      </p:tavLst>
                                    </p:anim>
                                    <p:anim calcmode="lin" valueType="num">
                                      <p:cBhvr>
                                        <p:cTn id="26" dur="1500" fill="hold"/>
                                        <p:tgtEl>
                                          <p:spTgt spid="17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178"/>
                                        </p:tgtEl>
                                        <p:attrNameLst>
                                          <p:attrName>style.visibility</p:attrName>
                                        </p:attrNameLst>
                                      </p:cBhvr>
                                      <p:to>
                                        <p:strVal val="visible"/>
                                      </p:to>
                                    </p:set>
                                    <p:anim calcmode="lin" valueType="num">
                                      <p:cBhvr>
                                        <p:cTn id="31" dur="1500" fill="hold"/>
                                        <p:tgtEl>
                                          <p:spTgt spid="178"/>
                                        </p:tgtEl>
                                        <p:attrNameLst>
                                          <p:attrName>ppt_w</p:attrName>
                                        </p:attrNameLst>
                                      </p:cBhvr>
                                      <p:tavLst>
                                        <p:tav tm="0">
                                          <p:val>
                                            <p:fltVal val="0"/>
                                          </p:val>
                                        </p:tav>
                                        <p:tav tm="100000">
                                          <p:val>
                                            <p:strVal val="#ppt_w"/>
                                          </p:val>
                                        </p:tav>
                                      </p:tavLst>
                                    </p:anim>
                                    <p:anim calcmode="lin" valueType="num">
                                      <p:cBhvr>
                                        <p:cTn id="32" dur="1500" fill="hold"/>
                                        <p:tgtEl>
                                          <p:spTgt spid="1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4" grpId="1"/>
      <p:bldP build="whole" bldLvl="1" animBg="1" rev="0" advAuto="0" spid="176" grpId="3"/>
      <p:bldP build="whole" bldLvl="1" animBg="1" rev="0" advAuto="0" spid="178" grpId="5"/>
      <p:bldP build="whole" bldLvl="1" animBg="1" rev="0" advAuto="0" spid="175" grpId="2"/>
      <p:bldP build="whole" bldLvl="1" animBg="1" rev="0" advAuto="0" spid="177" grpId="4"/>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How is Lambda Priced?"/>
          <p:cNvSpPr txBox="1"/>
          <p:nvPr>
            <p:ph type="title" idx="4294967295"/>
          </p:nvPr>
        </p:nvSpPr>
        <p:spPr>
          <a:xfrm>
            <a:off x="407937" y="-1261721"/>
            <a:ext cx="12188926" cy="3302001"/>
          </a:xfrm>
          <a:prstGeom prst="rect">
            <a:avLst/>
          </a:prstGeom>
        </p:spPr>
        <p:txBody>
          <a:bodyPr anchor="b"/>
          <a:lstStyle>
            <a:lvl1pPr>
              <a:defRPr sz="6900"/>
            </a:lvl1pPr>
          </a:lstStyle>
          <a:p>
            <a:pPr/>
            <a:r>
              <a:t>How is Lambda Priced?</a:t>
            </a:r>
          </a:p>
        </p:txBody>
      </p:sp>
      <p:sp>
        <p:nvSpPr>
          <p:cNvPr id="181" name="Number of requests"/>
          <p:cNvSpPr txBox="1"/>
          <p:nvPr/>
        </p:nvSpPr>
        <p:spPr>
          <a:xfrm>
            <a:off x="1494980" y="3236570"/>
            <a:ext cx="333199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Number of requests</a:t>
            </a:r>
          </a:p>
        </p:txBody>
      </p:sp>
      <p:sp>
        <p:nvSpPr>
          <p:cNvPr id="182" name="First 1 million requests are free. $0.20 per 1 million requests thereafter."/>
          <p:cNvSpPr txBox="1"/>
          <p:nvPr/>
        </p:nvSpPr>
        <p:spPr>
          <a:xfrm>
            <a:off x="1493737" y="3941420"/>
            <a:ext cx="110962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First 1 million requests are free. $0.20 per 1 million requests thereafter.</a:t>
            </a:r>
          </a:p>
        </p:txBody>
      </p:sp>
      <p:sp>
        <p:nvSpPr>
          <p:cNvPr id="183" name="Duration"/>
          <p:cNvSpPr txBox="1"/>
          <p:nvPr/>
        </p:nvSpPr>
        <p:spPr>
          <a:xfrm>
            <a:off x="1508883" y="4646270"/>
            <a:ext cx="170070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Duration</a:t>
            </a:r>
          </a:p>
        </p:txBody>
      </p:sp>
      <p:sp>
        <p:nvSpPr>
          <p:cNvPr id="184" name="Duration is calculated from the time your code begins executing until…"/>
          <p:cNvSpPr txBox="1"/>
          <p:nvPr/>
        </p:nvSpPr>
        <p:spPr>
          <a:xfrm>
            <a:off x="1491550" y="5351120"/>
            <a:ext cx="10987761"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Duration is calculated from the time your code begins executing until</a:t>
            </a:r>
          </a:p>
          <a:p>
            <a:pPr lvl="1" indent="0" algn="l"/>
            <a:r>
              <a:t>         it returns or otherwise terminates, rounded up to the nearest 100ms.</a:t>
            </a:r>
          </a:p>
          <a:p>
            <a:pPr lvl="1" indent="0" algn="l"/>
            <a:r>
              <a:t>         The price depends on the amount of memory you allocate to your</a:t>
            </a:r>
          </a:p>
          <a:p>
            <a:pPr lvl="1" indent="0" algn="l"/>
            <a:r>
              <a:t>         function. You are charged $0.00001667 for every GB-second used.</a:t>
            </a:r>
          </a:p>
        </p:txBody>
      </p:sp>
    </p:spTree>
  </p:cSld>
  <p:clrMapOvr>
    <a:masterClrMapping/>
  </p:clrMapOvr>
  <mc:AlternateContent xmlns:mc="http://schemas.openxmlformats.org/markup-compatibility/2006">
    <mc:Choice xmlns:p14="http://schemas.microsoft.com/office/powerpoint/2010/main" Requires="p14">
      <p:transition spd="slow" advClick="1" p14:dur="2000">
        <p:pull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181"/>
                                        </p:tgtEl>
                                        <p:attrNameLst>
                                          <p:attrName>style.visibility</p:attrName>
                                        </p:attrNameLst>
                                      </p:cBhvr>
                                      <p:to>
                                        <p:strVal val="visible"/>
                                      </p:to>
                                    </p:set>
                                    <p:anim calcmode="lin" valueType="num">
                                      <p:cBhvr>
                                        <p:cTn id="7" dur="1500" fill="hold"/>
                                        <p:tgtEl>
                                          <p:spTgt spid="181"/>
                                        </p:tgtEl>
                                        <p:attrNameLst>
                                          <p:attrName>ppt_x</p:attrName>
                                        </p:attrNameLst>
                                      </p:cBhvr>
                                      <p:tavLst>
                                        <p:tav tm="0">
                                          <p:val>
                                            <p:strVal val="0-#ppt_w/2"/>
                                          </p:val>
                                        </p:tav>
                                        <p:tav tm="100000">
                                          <p:val>
                                            <p:strVal val="#ppt_x"/>
                                          </p:val>
                                        </p:tav>
                                      </p:tavLst>
                                    </p:anim>
                                    <p:anim calcmode="lin" valueType="num">
                                      <p:cBhvr>
                                        <p:cTn id="8" dur="1500" fill="hold"/>
                                        <p:tgtEl>
                                          <p:spTgt spid="1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182"/>
                                        </p:tgtEl>
                                        <p:attrNameLst>
                                          <p:attrName>style.visibility</p:attrName>
                                        </p:attrNameLst>
                                      </p:cBhvr>
                                      <p:to>
                                        <p:strVal val="visible"/>
                                      </p:to>
                                    </p:set>
                                    <p:anim calcmode="lin" valueType="num">
                                      <p:cBhvr>
                                        <p:cTn id="13" dur="1500" fill="hold"/>
                                        <p:tgtEl>
                                          <p:spTgt spid="182"/>
                                        </p:tgtEl>
                                        <p:attrNameLst>
                                          <p:attrName>ppt_x</p:attrName>
                                        </p:attrNameLst>
                                      </p:cBhvr>
                                      <p:tavLst>
                                        <p:tav tm="0">
                                          <p:val>
                                            <p:strVal val="0-#ppt_w/2"/>
                                          </p:val>
                                        </p:tav>
                                        <p:tav tm="100000">
                                          <p:val>
                                            <p:strVal val="#ppt_x"/>
                                          </p:val>
                                        </p:tav>
                                      </p:tavLst>
                                    </p:anim>
                                    <p:anim calcmode="lin" valueType="num">
                                      <p:cBhvr>
                                        <p:cTn id="14" dur="1500" fill="hold"/>
                                        <p:tgtEl>
                                          <p:spTgt spid="18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183"/>
                                        </p:tgtEl>
                                        <p:attrNameLst>
                                          <p:attrName>style.visibility</p:attrName>
                                        </p:attrNameLst>
                                      </p:cBhvr>
                                      <p:to>
                                        <p:strVal val="visible"/>
                                      </p:to>
                                    </p:set>
                                    <p:anim calcmode="lin" valueType="num">
                                      <p:cBhvr>
                                        <p:cTn id="19" dur="1500" fill="hold"/>
                                        <p:tgtEl>
                                          <p:spTgt spid="183"/>
                                        </p:tgtEl>
                                        <p:attrNameLst>
                                          <p:attrName>ppt_x</p:attrName>
                                        </p:attrNameLst>
                                      </p:cBhvr>
                                      <p:tavLst>
                                        <p:tav tm="0">
                                          <p:val>
                                            <p:strVal val="0-#ppt_w/2"/>
                                          </p:val>
                                        </p:tav>
                                        <p:tav tm="100000">
                                          <p:val>
                                            <p:strVal val="#ppt_x"/>
                                          </p:val>
                                        </p:tav>
                                      </p:tavLst>
                                    </p:anim>
                                    <p:anim calcmode="lin" valueType="num">
                                      <p:cBhvr>
                                        <p:cTn id="20" dur="1500" fill="hold"/>
                                        <p:tgtEl>
                                          <p:spTgt spid="18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lt" backwards="0">
                                    <p:tmAbs val="0"/>
                                  </p:iterate>
                                  <p:childTnLst>
                                    <p:set>
                                      <p:cBhvr>
                                        <p:cTn id="24" fill="hold"/>
                                        <p:tgtEl>
                                          <p:spTgt spid="184"/>
                                        </p:tgtEl>
                                        <p:attrNameLst>
                                          <p:attrName>style.visibility</p:attrName>
                                        </p:attrNameLst>
                                      </p:cBhvr>
                                      <p:to>
                                        <p:strVal val="visible"/>
                                      </p:to>
                                    </p:set>
                                    <p:anim calcmode="lin" valueType="num">
                                      <p:cBhvr>
                                        <p:cTn id="25" dur="1500" fill="hold"/>
                                        <p:tgtEl>
                                          <p:spTgt spid="184"/>
                                        </p:tgtEl>
                                        <p:attrNameLst>
                                          <p:attrName>ppt_x</p:attrName>
                                        </p:attrNameLst>
                                      </p:cBhvr>
                                      <p:tavLst>
                                        <p:tav tm="0">
                                          <p:val>
                                            <p:strVal val="0-#ppt_w/2"/>
                                          </p:val>
                                        </p:tav>
                                        <p:tav tm="100000">
                                          <p:val>
                                            <p:strVal val="#ppt_x"/>
                                          </p:val>
                                        </p:tav>
                                      </p:tavLst>
                                    </p:anim>
                                    <p:anim calcmode="lin" valueType="num">
                                      <p:cBhvr>
                                        <p:cTn id="26" dur="1500" fill="hold"/>
                                        <p:tgtEl>
                                          <p:spTgt spid="1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 grpId="4"/>
      <p:bldP build="whole" bldLvl="1" animBg="1" rev="0" advAuto="0" spid="181" grpId="1"/>
      <p:bldP build="whole" bldLvl="1" animBg="1" rev="0" advAuto="0" spid="183" grpId="3"/>
      <p:bldP build="whole" bldLvl="1" animBg="1" rev="0" advAuto="0" spid="182"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Amazon Echo"/>
          <p:cNvSpPr txBox="1"/>
          <p:nvPr>
            <p:ph type="title" idx="4294967295"/>
          </p:nvPr>
        </p:nvSpPr>
        <p:spPr>
          <a:xfrm>
            <a:off x="407937" y="-1261721"/>
            <a:ext cx="12188926" cy="3302001"/>
          </a:xfrm>
          <a:prstGeom prst="rect">
            <a:avLst/>
          </a:prstGeom>
        </p:spPr>
        <p:txBody>
          <a:bodyPr anchor="b"/>
          <a:lstStyle>
            <a:lvl1pPr>
              <a:defRPr sz="6900"/>
            </a:lvl1pPr>
          </a:lstStyle>
          <a:p>
            <a:pPr/>
            <a:r>
              <a:t>Amazon Echo</a:t>
            </a:r>
          </a:p>
        </p:txBody>
      </p:sp>
      <p:pic>
        <p:nvPicPr>
          <p:cNvPr id="187" name="images.jpeg" descr="images.jpeg"/>
          <p:cNvPicPr>
            <a:picLocks noChangeAspect="1"/>
          </p:cNvPicPr>
          <p:nvPr/>
        </p:nvPicPr>
        <p:blipFill>
          <a:blip r:embed="rId2">
            <a:extLst/>
          </a:blip>
          <a:stretch>
            <a:fillRect/>
          </a:stretch>
        </p:blipFill>
        <p:spPr>
          <a:xfrm>
            <a:off x="4298229" y="3225800"/>
            <a:ext cx="4408342"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switch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Lambda - Exam Tips"/>
          <p:cNvSpPr txBox="1"/>
          <p:nvPr>
            <p:ph type="title" idx="4294967295"/>
          </p:nvPr>
        </p:nvSpPr>
        <p:spPr>
          <a:xfrm>
            <a:off x="407937" y="-1261721"/>
            <a:ext cx="12188926" cy="3302001"/>
          </a:xfrm>
          <a:prstGeom prst="rect">
            <a:avLst/>
          </a:prstGeom>
        </p:spPr>
        <p:txBody>
          <a:bodyPr anchor="b"/>
          <a:lstStyle>
            <a:lvl1pPr>
              <a:defRPr sz="6900"/>
            </a:lvl1pPr>
          </a:lstStyle>
          <a:p>
            <a:pPr/>
            <a:r>
              <a:t>Lambda - Exam Tips</a:t>
            </a:r>
          </a:p>
        </p:txBody>
      </p:sp>
      <p:sp>
        <p:nvSpPr>
          <p:cNvPr id="190" name="Lambda scales out (not up) automatically"/>
          <p:cNvSpPr txBox="1"/>
          <p:nvPr/>
        </p:nvSpPr>
        <p:spPr>
          <a:xfrm>
            <a:off x="1494980" y="3236570"/>
            <a:ext cx="642907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Lambda scales out (not up) automatically</a:t>
            </a:r>
          </a:p>
        </p:txBody>
      </p:sp>
      <p:sp>
        <p:nvSpPr>
          <p:cNvPr id="191" name="Lambda functions are independent, 1 event = 1 function"/>
          <p:cNvSpPr txBox="1"/>
          <p:nvPr/>
        </p:nvSpPr>
        <p:spPr>
          <a:xfrm>
            <a:off x="1493737" y="3725520"/>
            <a:ext cx="85279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Lambda functions are independent, 1 event = 1 function</a:t>
            </a:r>
          </a:p>
        </p:txBody>
      </p:sp>
      <p:sp>
        <p:nvSpPr>
          <p:cNvPr id="192" name="Lambda is serverless"/>
          <p:cNvSpPr txBox="1"/>
          <p:nvPr/>
        </p:nvSpPr>
        <p:spPr>
          <a:xfrm>
            <a:off x="1499180" y="4214470"/>
            <a:ext cx="352889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Lambda is serverless</a:t>
            </a:r>
          </a:p>
        </p:txBody>
      </p:sp>
      <p:sp>
        <p:nvSpPr>
          <p:cNvPr id="193" name="Know what services are serverless!"/>
          <p:cNvSpPr txBox="1"/>
          <p:nvPr/>
        </p:nvSpPr>
        <p:spPr>
          <a:xfrm>
            <a:off x="1505175" y="4703420"/>
            <a:ext cx="557867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Know what services are serverless!</a:t>
            </a:r>
          </a:p>
        </p:txBody>
      </p:sp>
      <p:sp>
        <p:nvSpPr>
          <p:cNvPr id="194" name="Lambda functions can trigger other lambda functions,…"/>
          <p:cNvSpPr txBox="1"/>
          <p:nvPr/>
        </p:nvSpPr>
        <p:spPr>
          <a:xfrm>
            <a:off x="1503324" y="5192370"/>
            <a:ext cx="912571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Lambda functions can trigger other lambda functions,</a:t>
            </a:r>
          </a:p>
          <a:p>
            <a:pPr algn="l"/>
            <a:r>
              <a:t>    1 event can = x functions if functions trigger other functions</a:t>
            </a:r>
          </a:p>
        </p:txBody>
      </p:sp>
      <p:sp>
        <p:nvSpPr>
          <p:cNvPr id="195" name="Architectures can get extremely complicated, AWS X-Ray…"/>
          <p:cNvSpPr txBox="1"/>
          <p:nvPr/>
        </p:nvSpPr>
        <p:spPr>
          <a:xfrm>
            <a:off x="1493532" y="6049620"/>
            <a:ext cx="8866557"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Architectures can get extremely complicated, AWS X-Ray</a:t>
            </a:r>
          </a:p>
          <a:p>
            <a:pPr algn="l"/>
            <a:r>
              <a:t>    allows you to debug what is happening</a:t>
            </a:r>
          </a:p>
        </p:txBody>
      </p:sp>
      <p:sp>
        <p:nvSpPr>
          <p:cNvPr id="196" name="Lambda can do things globally, you can use it to back up…"/>
          <p:cNvSpPr txBox="1"/>
          <p:nvPr/>
        </p:nvSpPr>
        <p:spPr>
          <a:xfrm>
            <a:off x="1492567" y="6906870"/>
            <a:ext cx="8766887"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Lambda can do things globally, you can use it to back up</a:t>
            </a:r>
          </a:p>
          <a:p>
            <a:pPr algn="l"/>
            <a:r>
              <a:t>    S3 buckets to other S3 buckets etc</a:t>
            </a:r>
          </a:p>
        </p:txBody>
      </p:sp>
      <p:sp>
        <p:nvSpPr>
          <p:cNvPr id="197" name="Know your triggers"/>
          <p:cNvSpPr txBox="1"/>
          <p:nvPr/>
        </p:nvSpPr>
        <p:spPr>
          <a:xfrm>
            <a:off x="1496132" y="7764120"/>
            <a:ext cx="323019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Know your triggers</a:t>
            </a:r>
          </a:p>
        </p:txBody>
      </p:sp>
    </p:spTree>
  </p:cSld>
  <p:clrMapOvr>
    <a:masterClrMapping/>
  </p:clrMapOvr>
  <mc:AlternateContent xmlns:mc="http://schemas.openxmlformats.org/markup-compatibility/2006">
    <mc:Choice xmlns:p14="http://schemas.microsoft.com/office/powerpoint/2010/main" Requires="p14">
      <p:transition spd="slow" advClick="1" p14:dur="2000">
        <p:wipe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190"/>
                                        </p:tgtEl>
                                        <p:attrNameLst>
                                          <p:attrName>style.visibility</p:attrName>
                                        </p:attrNameLst>
                                      </p:cBhvr>
                                      <p:to>
                                        <p:strVal val="visible"/>
                                      </p:to>
                                    </p:set>
                                    <p:animEffect filter="box(out)" transition="in">
                                      <p:cBhvr>
                                        <p:cTn id="7" dur="15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4" grpId="2" fill="hold">
                                  <p:stCondLst>
                                    <p:cond delay="0"/>
                                  </p:stCondLst>
                                  <p:iterate type="el" backwards="0">
                                    <p:tmAbs val="0"/>
                                  </p:iterate>
                                  <p:childTnLst>
                                    <p:set>
                                      <p:cBhvr>
                                        <p:cTn id="11" fill="hold"/>
                                        <p:tgtEl>
                                          <p:spTgt spid="191"/>
                                        </p:tgtEl>
                                        <p:attrNameLst>
                                          <p:attrName>style.visibility</p:attrName>
                                        </p:attrNameLst>
                                      </p:cBhvr>
                                      <p:to>
                                        <p:strVal val="visible"/>
                                      </p:to>
                                    </p:set>
                                    <p:animEffect filter="box(out)" transition="in">
                                      <p:cBhvr>
                                        <p:cTn id="12" dur="1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4" grpId="3" fill="hold">
                                  <p:stCondLst>
                                    <p:cond delay="0"/>
                                  </p:stCondLst>
                                  <p:iterate type="el" backwards="0">
                                    <p:tmAbs val="0"/>
                                  </p:iterate>
                                  <p:childTnLst>
                                    <p:set>
                                      <p:cBhvr>
                                        <p:cTn id="16" fill="hold"/>
                                        <p:tgtEl>
                                          <p:spTgt spid="192"/>
                                        </p:tgtEl>
                                        <p:attrNameLst>
                                          <p:attrName>style.visibility</p:attrName>
                                        </p:attrNameLst>
                                      </p:cBhvr>
                                      <p:to>
                                        <p:strVal val="visible"/>
                                      </p:to>
                                    </p:set>
                                    <p:animEffect filter="box(out)" transition="in">
                                      <p:cBhvr>
                                        <p:cTn id="17" dur="15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32" presetID="4" grpId="4" fill="hold">
                                  <p:stCondLst>
                                    <p:cond delay="0"/>
                                  </p:stCondLst>
                                  <p:iterate type="el" backwards="0">
                                    <p:tmAbs val="0"/>
                                  </p:iterate>
                                  <p:childTnLst>
                                    <p:set>
                                      <p:cBhvr>
                                        <p:cTn id="21" fill="hold"/>
                                        <p:tgtEl>
                                          <p:spTgt spid="193"/>
                                        </p:tgtEl>
                                        <p:attrNameLst>
                                          <p:attrName>style.visibility</p:attrName>
                                        </p:attrNameLst>
                                      </p:cBhvr>
                                      <p:to>
                                        <p:strVal val="visible"/>
                                      </p:to>
                                    </p:set>
                                    <p:animEffect filter="box(out)" transition="in">
                                      <p:cBhvr>
                                        <p:cTn id="22" dur="1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32" presetID="4" grpId="5" fill="hold">
                                  <p:stCondLst>
                                    <p:cond delay="0"/>
                                  </p:stCondLst>
                                  <p:iterate type="el" backwards="0">
                                    <p:tmAbs val="0"/>
                                  </p:iterate>
                                  <p:childTnLst>
                                    <p:set>
                                      <p:cBhvr>
                                        <p:cTn id="26" fill="hold"/>
                                        <p:tgtEl>
                                          <p:spTgt spid="194"/>
                                        </p:tgtEl>
                                        <p:attrNameLst>
                                          <p:attrName>style.visibility</p:attrName>
                                        </p:attrNameLst>
                                      </p:cBhvr>
                                      <p:to>
                                        <p:strVal val="visible"/>
                                      </p:to>
                                    </p:set>
                                    <p:animEffect filter="box(out)" transition="in">
                                      <p:cBhvr>
                                        <p:cTn id="27" dur="1500"/>
                                        <p:tgtEl>
                                          <p:spTgt spid="194"/>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32" presetID="4" grpId="6" fill="hold">
                                  <p:stCondLst>
                                    <p:cond delay="0"/>
                                  </p:stCondLst>
                                  <p:iterate type="el" backwards="0">
                                    <p:tmAbs val="0"/>
                                  </p:iterate>
                                  <p:childTnLst>
                                    <p:set>
                                      <p:cBhvr>
                                        <p:cTn id="31" fill="hold"/>
                                        <p:tgtEl>
                                          <p:spTgt spid="195"/>
                                        </p:tgtEl>
                                        <p:attrNameLst>
                                          <p:attrName>style.visibility</p:attrName>
                                        </p:attrNameLst>
                                      </p:cBhvr>
                                      <p:to>
                                        <p:strVal val="visible"/>
                                      </p:to>
                                    </p:set>
                                    <p:animEffect filter="box(out)" transition="in">
                                      <p:cBhvr>
                                        <p:cTn id="32" dur="1500"/>
                                        <p:tgtEl>
                                          <p:spTgt spid="195"/>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32" presetID="4" grpId="7" fill="hold">
                                  <p:stCondLst>
                                    <p:cond delay="0"/>
                                  </p:stCondLst>
                                  <p:iterate type="el" backwards="0">
                                    <p:tmAbs val="0"/>
                                  </p:iterate>
                                  <p:childTnLst>
                                    <p:set>
                                      <p:cBhvr>
                                        <p:cTn id="36" fill="hold"/>
                                        <p:tgtEl>
                                          <p:spTgt spid="196"/>
                                        </p:tgtEl>
                                        <p:attrNameLst>
                                          <p:attrName>style.visibility</p:attrName>
                                        </p:attrNameLst>
                                      </p:cBhvr>
                                      <p:to>
                                        <p:strVal val="visible"/>
                                      </p:to>
                                    </p:set>
                                    <p:animEffect filter="box(out)" transition="in">
                                      <p:cBhvr>
                                        <p:cTn id="37" dur="1500"/>
                                        <p:tgtEl>
                                          <p:spTgt spid="196"/>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32" presetID="4" grpId="8" fill="hold">
                                  <p:stCondLst>
                                    <p:cond delay="0"/>
                                  </p:stCondLst>
                                  <p:iterate type="el" backwards="0">
                                    <p:tmAbs val="0"/>
                                  </p:iterate>
                                  <p:childTnLst>
                                    <p:set>
                                      <p:cBhvr>
                                        <p:cTn id="41" fill="hold"/>
                                        <p:tgtEl>
                                          <p:spTgt spid="197"/>
                                        </p:tgtEl>
                                        <p:attrNameLst>
                                          <p:attrName>style.visibility</p:attrName>
                                        </p:attrNameLst>
                                      </p:cBhvr>
                                      <p:to>
                                        <p:strVal val="visible"/>
                                      </p:to>
                                    </p:set>
                                    <p:animEffect filter="box(out)" transition="in">
                                      <p:cBhvr>
                                        <p:cTn id="42" dur="1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7"/>
      <p:bldP build="whole" bldLvl="1" animBg="1" rev="0" advAuto="0" spid="195" grpId="6"/>
      <p:bldP build="whole" bldLvl="1" animBg="1" rev="0" advAuto="0" spid="197" grpId="8"/>
      <p:bldP build="whole" bldLvl="1" animBg="1" rev="0" advAuto="0" spid="191" grpId="2"/>
      <p:bldP build="whole" bldLvl="1" animBg="1" rev="0" advAuto="0" spid="192" grpId="3"/>
      <p:bldP build="whole" bldLvl="1" animBg="1" rev="0" advAuto="0" spid="194" grpId="5"/>
      <p:bldP build="whole" bldLvl="1" animBg="1" rev="0" advAuto="0" spid="193" grpId="4"/>
      <p:bldP build="whole" bldLvl="1" animBg="1" rev="0" advAuto="0" spid="190"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Amazon API Gateway"/>
          <p:cNvSpPr txBox="1"/>
          <p:nvPr>
            <p:ph type="ctrTitle"/>
          </p:nvPr>
        </p:nvSpPr>
        <p:spPr>
          <a:prstGeom prst="rect">
            <a:avLst/>
          </a:prstGeom>
        </p:spPr>
        <p:txBody>
          <a:bodyPr/>
          <a:lstStyle/>
          <a:p>
            <a:pPr/>
            <a:r>
              <a:t>Amazon API Gateway</a:t>
            </a:r>
          </a:p>
        </p:txBody>
      </p:sp>
      <p:sp>
        <p:nvSpPr>
          <p:cNvPr id="200" name="Create, maintain, and secure APIs at any scal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Create, maintain, and secure APIs at any scale</a:t>
            </a:r>
          </a:p>
        </p:txBody>
      </p:sp>
    </p:spTree>
  </p:cSld>
  <p:clrMapOvr>
    <a:masterClrMapping/>
  </p:clrMapOvr>
  <mc:AlternateContent xmlns:mc="http://schemas.openxmlformats.org/markup-compatibility/2006">
    <mc:Choice xmlns:p14="http://schemas.microsoft.com/office/powerpoint/2010/main" Requires="p14">
      <p:transition spd="slow" advClick="1" p14:dur="2000">
        <p:blinds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Amazon API Gateway is a fully managed service that makes it easy for developers to create, publish, maintain, monitor, and secure APIs at any scale. With a few clicks in the AWS Management Console, you can create REST and WebSocket APIs that act as a “front door” for applications to access data, business logic, or functionality from your backend services, such as workloads running on Amazon Elastic Compute Cloud (Amazon EC2), code running on AWS Lambda, any web application, or real-time communication applications."/>
          <p:cNvSpPr txBox="1"/>
          <p:nvPr>
            <p:ph type="ctrTitle"/>
          </p:nvPr>
        </p:nvSpPr>
        <p:spPr>
          <a:xfrm>
            <a:off x="1270000" y="4914900"/>
            <a:ext cx="10464800" cy="3302000"/>
          </a:xfrm>
          <a:prstGeom prst="rect">
            <a:avLst/>
          </a:prstGeom>
        </p:spPr>
        <p:txBody>
          <a:bodyPr/>
          <a:lstStyle>
            <a:lvl1pPr defTabSz="403097">
              <a:defRPr sz="2553">
                <a:latin typeface="Helvetica Neue"/>
                <a:ea typeface="Helvetica Neue"/>
                <a:cs typeface="Helvetica Neue"/>
                <a:sym typeface="Helvetica Neue"/>
              </a:defRPr>
            </a:lvl1pPr>
          </a:lstStyle>
          <a:p>
            <a:pPr/>
            <a:r>
              <a:t>Amazon API Gateway is a fully managed service that makes it easy for developers to create, publish, maintain, monitor, and secure APIs at any scale. With a few clicks in the AWS Management Console, you can create REST and WebSocket APIs that act as a “front door” for applications to access data, business logic, or functionality from your backend services, such as workloads running on Amazon Elastic Compute Cloud (Amazon EC2), code running on AWS Lambda, any web application, or real-time communication applications.</a:t>
            </a:r>
          </a:p>
        </p:txBody>
      </p:sp>
      <p:pic>
        <p:nvPicPr>
          <p:cNvPr id="203" name="aws-api-gateway-icon.png" descr="aws-api-gateway-icon.png"/>
          <p:cNvPicPr>
            <a:picLocks noChangeAspect="1"/>
          </p:cNvPicPr>
          <p:nvPr/>
        </p:nvPicPr>
        <p:blipFill>
          <a:blip r:embed="rId2">
            <a:extLst/>
          </a:blip>
          <a:stretch>
            <a:fillRect/>
          </a:stretch>
        </p:blipFill>
        <p:spPr>
          <a:xfrm>
            <a:off x="4597400" y="1384300"/>
            <a:ext cx="3810000" cy="381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API Gateway handles all the tasks involved in accepting and processing up to hundreds of thousands of concurrent API calls, including traffic management, authorisation and access control, monitoring, and API version management. API Gateway has no minimum fees or startup costs. You pay only for the API calls you receive and the amount of data transferred out and, with the API Gateway tiered pricing model, you can reduce your cost as your API usage scales."/>
          <p:cNvSpPr txBox="1"/>
          <p:nvPr>
            <p:ph type="ctrTitle"/>
          </p:nvPr>
        </p:nvSpPr>
        <p:spPr>
          <a:xfrm>
            <a:off x="1270000" y="4914900"/>
            <a:ext cx="10464800" cy="3302000"/>
          </a:xfrm>
          <a:prstGeom prst="rect">
            <a:avLst/>
          </a:prstGeom>
        </p:spPr>
        <p:txBody>
          <a:bodyPr/>
          <a:lstStyle>
            <a:lvl1pPr defTabSz="403097">
              <a:defRPr sz="2553">
                <a:latin typeface="Helvetica Neue"/>
                <a:ea typeface="Helvetica Neue"/>
                <a:cs typeface="Helvetica Neue"/>
                <a:sym typeface="Helvetica Neue"/>
              </a:defRPr>
            </a:lvl1pPr>
          </a:lstStyle>
          <a:p>
            <a:pPr/>
            <a:r>
              <a:t>API Gateway handles all the tasks involved in accepting and processing up to hundreds of thousands of concurrent API calls, including traffic management, authorisation and access control, monitoring, and API version management. API Gateway has no minimum fees or startup costs. You pay only for the API calls you receive and the amount of data transferred out and, with the API Gateway tiered pricing model, you can reduce your cost as your API usage scales.</a:t>
            </a:r>
          </a:p>
        </p:txBody>
      </p:sp>
      <p:pic>
        <p:nvPicPr>
          <p:cNvPr id="206" name="aws-api-gateway-icon.png" descr="aws-api-gateway-icon.png"/>
          <p:cNvPicPr>
            <a:picLocks noChangeAspect="1"/>
          </p:cNvPicPr>
          <p:nvPr/>
        </p:nvPicPr>
        <p:blipFill>
          <a:blip r:embed="rId2">
            <a:extLst/>
          </a:blip>
          <a:stretch>
            <a:fillRect/>
          </a:stretch>
        </p:blipFill>
        <p:spPr>
          <a:xfrm>
            <a:off x="4597400" y="1384300"/>
            <a:ext cx="3810000" cy="381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AWS Lambda Use Cases"/>
          <p:cNvSpPr txBox="1"/>
          <p:nvPr>
            <p:ph type="title" idx="4294967295"/>
          </p:nvPr>
        </p:nvSpPr>
        <p:spPr>
          <a:xfrm>
            <a:off x="-1863403" y="-1261721"/>
            <a:ext cx="16731606" cy="3302001"/>
          </a:xfrm>
          <a:prstGeom prst="rect">
            <a:avLst/>
          </a:prstGeom>
        </p:spPr>
        <p:txBody>
          <a:bodyPr anchor="b"/>
          <a:lstStyle>
            <a:lvl1pPr>
              <a:defRPr sz="6900"/>
            </a:lvl1pPr>
          </a:lstStyle>
          <a:p>
            <a:pPr/>
            <a:r>
              <a:t>AWS Lambda Use Cases</a:t>
            </a:r>
          </a:p>
        </p:txBody>
      </p:sp>
      <p:sp>
        <p:nvSpPr>
          <p:cNvPr id="125" name="Localytics processes billions of data points in real-time, and uses Lambda to process historical and live data stored in S3 or streamed from Kinesis."/>
          <p:cNvSpPr txBox="1"/>
          <p:nvPr/>
        </p:nvSpPr>
        <p:spPr>
          <a:xfrm>
            <a:off x="218185" y="7529170"/>
            <a:ext cx="1256842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Localytics processes billions of data points in real-time, and uses Lambda to process historical and live data stored in S3 or streamed from Kinesis.</a:t>
            </a:r>
          </a:p>
        </p:txBody>
      </p:sp>
      <p:pic>
        <p:nvPicPr>
          <p:cNvPr id="126" name="localytics_logo.png" descr="localytics_logo.png"/>
          <p:cNvPicPr>
            <a:picLocks noChangeAspect="1"/>
          </p:cNvPicPr>
          <p:nvPr/>
        </p:nvPicPr>
        <p:blipFill>
          <a:blip r:embed="rId2">
            <a:extLst/>
          </a:blip>
          <a:stretch>
            <a:fillRect/>
          </a:stretch>
        </p:blipFill>
        <p:spPr>
          <a:xfrm>
            <a:off x="2438400" y="3022600"/>
            <a:ext cx="8128000" cy="3708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What is an API?"/>
          <p:cNvSpPr txBox="1"/>
          <p:nvPr>
            <p:ph type="title" idx="4294967295"/>
          </p:nvPr>
        </p:nvSpPr>
        <p:spPr>
          <a:xfrm>
            <a:off x="407937" y="-1261721"/>
            <a:ext cx="12188926" cy="3302001"/>
          </a:xfrm>
          <a:prstGeom prst="rect">
            <a:avLst/>
          </a:prstGeom>
        </p:spPr>
        <p:txBody>
          <a:bodyPr anchor="b"/>
          <a:lstStyle>
            <a:lvl1pPr>
              <a:defRPr sz="6900"/>
            </a:lvl1pPr>
          </a:lstStyle>
          <a:p>
            <a:pPr/>
            <a:r>
              <a:t>What is an API?</a:t>
            </a:r>
          </a:p>
        </p:txBody>
      </p:sp>
      <p:sp>
        <p:nvSpPr>
          <p:cNvPr id="209" name="An API is an Application Programming Interface"/>
          <p:cNvSpPr txBox="1"/>
          <p:nvPr/>
        </p:nvSpPr>
        <p:spPr>
          <a:xfrm>
            <a:off x="1494980" y="3236570"/>
            <a:ext cx="73651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An API is an Application Programming Interface</a:t>
            </a:r>
          </a:p>
        </p:txBody>
      </p:sp>
      <p:pic>
        <p:nvPicPr>
          <p:cNvPr id="210" name="AdobeStock-47937738-couple-dining-restaurant-date-VGM.jpg" descr="AdobeStock-47937738-couple-dining-restaurant-date-VGM.jpg"/>
          <p:cNvPicPr>
            <a:picLocks noChangeAspect="1"/>
          </p:cNvPicPr>
          <p:nvPr/>
        </p:nvPicPr>
        <p:blipFill>
          <a:blip r:embed="rId2">
            <a:extLst/>
          </a:blip>
          <a:stretch>
            <a:fillRect/>
          </a:stretch>
        </p:blipFill>
        <p:spPr>
          <a:xfrm>
            <a:off x="3804" y="4893920"/>
            <a:ext cx="4233335" cy="2540001"/>
          </a:xfrm>
          <a:prstGeom prst="rect">
            <a:avLst/>
          </a:prstGeom>
          <a:ln w="12700">
            <a:miter lim="400000"/>
          </a:ln>
        </p:spPr>
      </p:pic>
      <p:pic>
        <p:nvPicPr>
          <p:cNvPr id="211" name="image3.jpg" descr="image3.jpg"/>
          <p:cNvPicPr>
            <a:picLocks noChangeAspect="1"/>
          </p:cNvPicPr>
          <p:nvPr/>
        </p:nvPicPr>
        <p:blipFill>
          <a:blip r:embed="rId3">
            <a:extLst/>
          </a:blip>
          <a:stretch>
            <a:fillRect/>
          </a:stretch>
        </p:blipFill>
        <p:spPr>
          <a:xfrm>
            <a:off x="8767096" y="4752809"/>
            <a:ext cx="4233334" cy="2822223"/>
          </a:xfrm>
          <a:prstGeom prst="rect">
            <a:avLst/>
          </a:prstGeom>
          <a:ln w="12700">
            <a:miter lim="400000"/>
          </a:ln>
        </p:spPr>
      </p:pic>
      <p:pic>
        <p:nvPicPr>
          <p:cNvPr id="212" name="waiter-coat-500x500.jpeg" descr="waiter-coat-500x500.jpeg"/>
          <p:cNvPicPr>
            <a:picLocks noChangeAspect="1"/>
          </p:cNvPicPr>
          <p:nvPr/>
        </p:nvPicPr>
        <p:blipFill>
          <a:blip r:embed="rId4">
            <a:extLst/>
          </a:blip>
          <a:stretch>
            <a:fillRect/>
          </a:stretch>
        </p:blipFill>
        <p:spPr>
          <a:xfrm>
            <a:off x="5091288" y="6942535"/>
            <a:ext cx="2822223" cy="2822223"/>
          </a:xfrm>
          <a:prstGeom prst="rect">
            <a:avLst/>
          </a:prstGeom>
          <a:ln w="12700">
            <a:miter lim="400000"/>
          </a:ln>
        </p:spPr>
      </p:pic>
      <p:pic>
        <p:nvPicPr>
          <p:cNvPr id="216" name="Connection Line" descr="Connection Line"/>
          <p:cNvPicPr>
            <a:picLocks noChangeAspect="0"/>
          </p:cNvPicPr>
          <p:nvPr/>
        </p:nvPicPr>
        <p:blipFill>
          <a:blip r:embed="rId5">
            <a:extLst/>
          </a:blip>
          <a:stretch>
            <a:fillRect/>
          </a:stretch>
        </p:blipFill>
        <p:spPr>
          <a:xfrm>
            <a:off x="3482461" y="7383136"/>
            <a:ext cx="1659641" cy="875339"/>
          </a:xfrm>
          <a:prstGeom prst="rect">
            <a:avLst/>
          </a:prstGeom>
        </p:spPr>
      </p:pic>
      <p:pic>
        <p:nvPicPr>
          <p:cNvPr id="218" name="Connection Line" descr="Connection Line"/>
          <p:cNvPicPr>
            <a:picLocks noChangeAspect="0"/>
          </p:cNvPicPr>
          <p:nvPr/>
        </p:nvPicPr>
        <p:blipFill>
          <a:blip r:embed="rId6">
            <a:extLst/>
          </a:blip>
          <a:stretch>
            <a:fillRect/>
          </a:stretch>
        </p:blipFill>
        <p:spPr>
          <a:xfrm>
            <a:off x="7862698" y="7524223"/>
            <a:ext cx="1429217" cy="658536"/>
          </a:xfrm>
          <a:prstGeom prst="rect">
            <a:avLst/>
          </a:prstGeom>
        </p:spPr>
      </p:pic>
      <p:sp>
        <p:nvSpPr>
          <p:cNvPr id="220" name="Connection Line"/>
          <p:cNvSpPr/>
          <p:nvPr/>
        </p:nvSpPr>
        <p:spPr>
          <a:xfrm>
            <a:off x="4237137" y="5625105"/>
            <a:ext cx="4529960" cy="143978"/>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200" y="-5400"/>
                  <a:pt x="14400" y="-5400"/>
                  <a:pt x="21600" y="16200"/>
                </a:cubicBezTo>
              </a:path>
            </a:pathLst>
          </a:custGeom>
          <a:ln w="63500">
            <a:solidFill>
              <a:srgbClr val="FFFFFF"/>
            </a:solidFill>
            <a:custDash>
              <a:ds d="600000" sp="600000"/>
            </a:custDash>
            <a:miter lim="400000"/>
            <a:headEnd type="triangle"/>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09"/>
                                        </p:tgtEl>
                                        <p:attrNameLst>
                                          <p:attrName>style.visibility</p:attrName>
                                        </p:attrNameLst>
                                      </p:cBhvr>
                                      <p:to>
                                        <p:strVal val="visible"/>
                                      </p:to>
                                    </p:set>
                                    <p:anim calcmode="lin" valueType="num">
                                      <p:cBhvr>
                                        <p:cTn id="7" dur="1500" fill="hold"/>
                                        <p:tgtEl>
                                          <p:spTgt spid="209"/>
                                        </p:tgtEl>
                                        <p:attrNameLst>
                                          <p:attrName>ppt_x</p:attrName>
                                        </p:attrNameLst>
                                      </p:cBhvr>
                                      <p:tavLst>
                                        <p:tav tm="0">
                                          <p:val>
                                            <p:strVal val="0-#ppt_w/2"/>
                                          </p:val>
                                        </p:tav>
                                        <p:tav tm="100000">
                                          <p:val>
                                            <p:strVal val="#ppt_x"/>
                                          </p:val>
                                        </p:tav>
                                      </p:tavLst>
                                    </p:anim>
                                    <p:anim calcmode="lin" valueType="num">
                                      <p:cBhvr>
                                        <p:cTn id="8" dur="1500" fill="hold"/>
                                        <p:tgtEl>
                                          <p:spTgt spid="2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10"/>
                                        </p:tgtEl>
                                        <p:attrNameLst>
                                          <p:attrName>style.visibility</p:attrName>
                                        </p:attrNameLst>
                                      </p:cBhvr>
                                      <p:to>
                                        <p:strVal val="visible"/>
                                      </p:to>
                                    </p:set>
                                    <p:anim calcmode="lin" valueType="num">
                                      <p:cBhvr>
                                        <p:cTn id="13" dur="1000" fill="hold"/>
                                        <p:tgtEl>
                                          <p:spTgt spid="210"/>
                                        </p:tgtEl>
                                        <p:attrNameLst>
                                          <p:attrName>ppt_x</p:attrName>
                                        </p:attrNameLst>
                                      </p:cBhvr>
                                      <p:tavLst>
                                        <p:tav tm="0">
                                          <p:val>
                                            <p:strVal val="0-#ppt_w/2"/>
                                          </p:val>
                                        </p:tav>
                                        <p:tav tm="100000">
                                          <p:val>
                                            <p:strVal val="#ppt_x"/>
                                          </p:val>
                                        </p:tav>
                                      </p:tavLst>
                                    </p:anim>
                                    <p:anim calcmode="lin" valueType="num">
                                      <p:cBhvr>
                                        <p:cTn id="14" dur="1000" fill="hold"/>
                                        <p:tgtEl>
                                          <p:spTgt spid="2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11"/>
                                        </p:tgtEl>
                                        <p:attrNameLst>
                                          <p:attrName>style.visibility</p:attrName>
                                        </p:attrNameLst>
                                      </p:cBhvr>
                                      <p:to>
                                        <p:strVal val="visible"/>
                                      </p:to>
                                    </p:set>
                                    <p:anim calcmode="lin" valueType="num">
                                      <p:cBhvr>
                                        <p:cTn id="19" dur="1000" fill="hold"/>
                                        <p:tgtEl>
                                          <p:spTgt spid="211"/>
                                        </p:tgtEl>
                                        <p:attrNameLst>
                                          <p:attrName>ppt_x</p:attrName>
                                        </p:attrNameLst>
                                      </p:cBhvr>
                                      <p:tavLst>
                                        <p:tav tm="0">
                                          <p:val>
                                            <p:strVal val="0-#ppt_w/2"/>
                                          </p:val>
                                        </p:tav>
                                        <p:tav tm="100000">
                                          <p:val>
                                            <p:strVal val="#ppt_x"/>
                                          </p:val>
                                        </p:tav>
                                      </p:tavLst>
                                    </p:anim>
                                    <p:anim calcmode="lin" valueType="num">
                                      <p:cBhvr>
                                        <p:cTn id="20" dur="1000" fill="hold"/>
                                        <p:tgtEl>
                                          <p:spTgt spid="2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lt" backwards="0">
                                    <p:tmAbs val="100"/>
                                  </p:iterate>
                                  <p:childTnLst>
                                    <p:set>
                                      <p:cBhvr>
                                        <p:cTn id="24" fill="hold"/>
                                        <p:tgtEl>
                                          <p:spTgt spid="2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5" fill="hold">
                                  <p:stCondLst>
                                    <p:cond delay="0"/>
                                  </p:stCondLst>
                                  <p:iterate type="lt" backwards="0">
                                    <p:tmAbs val="100"/>
                                  </p:iterate>
                                  <p:childTnLst>
                                    <p:set>
                                      <p:cBhvr>
                                        <p:cTn id="28" fill="hold"/>
                                        <p:tgtEl>
                                          <p:spTgt spid="2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2" grpId="6" fill="hold">
                                  <p:stCondLst>
                                    <p:cond delay="0"/>
                                  </p:stCondLst>
                                  <p:iterate type="el" backwards="0">
                                    <p:tmAbs val="0"/>
                                  </p:iterate>
                                  <p:childTnLst>
                                    <p:set>
                                      <p:cBhvr>
                                        <p:cTn id="32" fill="hold"/>
                                        <p:tgtEl>
                                          <p:spTgt spid="212"/>
                                        </p:tgtEl>
                                        <p:attrNameLst>
                                          <p:attrName>style.visibility</p:attrName>
                                        </p:attrNameLst>
                                      </p:cBhvr>
                                      <p:to>
                                        <p:strVal val="visible"/>
                                      </p:to>
                                    </p:set>
                                    <p:animEffect filter="wipe(left)" transition="in">
                                      <p:cBhvr>
                                        <p:cTn id="33" dur="1000"/>
                                        <p:tgtEl>
                                          <p:spTgt spid="212"/>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8" presetID="22" grpId="7" fill="hold">
                                  <p:stCondLst>
                                    <p:cond delay="0"/>
                                  </p:stCondLst>
                                  <p:iterate type="el" backwards="0">
                                    <p:tmAbs val="0"/>
                                  </p:iterate>
                                  <p:childTnLst>
                                    <p:set>
                                      <p:cBhvr>
                                        <p:cTn id="37" fill="hold"/>
                                        <p:tgtEl>
                                          <p:spTgt spid="218"/>
                                        </p:tgtEl>
                                        <p:attrNameLst>
                                          <p:attrName>style.visibility</p:attrName>
                                        </p:attrNameLst>
                                      </p:cBhvr>
                                      <p:to>
                                        <p:strVal val="visible"/>
                                      </p:to>
                                    </p:set>
                                    <p:animEffect filter="wipe(left)" transition="in">
                                      <p:cBhvr>
                                        <p:cTn id="38"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2" grpId="6"/>
      <p:bldP build="whole" bldLvl="1" animBg="1" rev="0" advAuto="0" spid="211" grpId="3"/>
      <p:bldP build="whole" bldLvl="1" animBg="1" rev="0" advAuto="0" spid="209" grpId="1"/>
      <p:bldP build="whole" bldLvl="1" animBg="1" rev="0" advAuto="0" spid="216" grpId="5"/>
      <p:bldP build="whole" bldLvl="1" animBg="1" rev="0" advAuto="0" spid="218" grpId="7"/>
      <p:bldP build="whole" bldLvl="1" animBg="1" rev="0" advAuto="0" spid="220" grpId="4"/>
      <p:bldP build="whole" bldLvl="1" animBg="1" rev="0" advAuto="0" spid="210" grpId="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ravel Website Example"/>
          <p:cNvSpPr txBox="1"/>
          <p:nvPr>
            <p:ph type="title" idx="4294967295"/>
          </p:nvPr>
        </p:nvSpPr>
        <p:spPr>
          <a:xfrm>
            <a:off x="407937" y="-1376021"/>
            <a:ext cx="12188926" cy="3302001"/>
          </a:xfrm>
          <a:prstGeom prst="rect">
            <a:avLst/>
          </a:prstGeom>
        </p:spPr>
        <p:txBody>
          <a:bodyPr anchor="b"/>
          <a:lstStyle>
            <a:lvl1pPr>
              <a:defRPr sz="6900"/>
            </a:lvl1pPr>
          </a:lstStyle>
          <a:p>
            <a:pPr/>
            <a:r>
              <a:t>Travel Website Example</a:t>
            </a:r>
          </a:p>
        </p:txBody>
      </p:sp>
      <p:pic>
        <p:nvPicPr>
          <p:cNvPr id="223" name="imageedit_1_9706140544.png" descr="imageedit_1_9706140544.png"/>
          <p:cNvPicPr>
            <a:picLocks noChangeAspect="1"/>
          </p:cNvPicPr>
          <p:nvPr/>
        </p:nvPicPr>
        <p:blipFill>
          <a:blip r:embed="rId2">
            <a:extLst/>
          </a:blip>
          <a:srcRect l="0" t="0" r="0" b="48506"/>
          <a:stretch>
            <a:fillRect/>
          </a:stretch>
        </p:blipFill>
        <p:spPr>
          <a:xfrm>
            <a:off x="977471" y="2361803"/>
            <a:ext cx="2286001" cy="2210418"/>
          </a:xfrm>
          <a:prstGeom prst="rect">
            <a:avLst/>
          </a:prstGeom>
          <a:ln w="12700">
            <a:miter lim="400000"/>
          </a:ln>
        </p:spPr>
      </p:pic>
      <p:pic>
        <p:nvPicPr>
          <p:cNvPr id="224" name="1280px-Expedia_2012_logo.svg.png" descr="1280px-Expedia_2012_logo.svg.png"/>
          <p:cNvPicPr>
            <a:picLocks noChangeAspect="1"/>
          </p:cNvPicPr>
          <p:nvPr/>
        </p:nvPicPr>
        <p:blipFill>
          <a:blip r:embed="rId3">
            <a:extLst/>
          </a:blip>
          <a:stretch>
            <a:fillRect/>
          </a:stretch>
        </p:blipFill>
        <p:spPr>
          <a:xfrm>
            <a:off x="-2653" y="5334892"/>
            <a:ext cx="5644445" cy="1658057"/>
          </a:xfrm>
          <a:prstGeom prst="rect">
            <a:avLst/>
          </a:prstGeom>
          <a:ln w="12700">
            <a:miter lim="400000"/>
          </a:ln>
        </p:spPr>
      </p:pic>
      <p:pic>
        <p:nvPicPr>
          <p:cNvPr id="225" name="AIRLINES-SURVEY-MAIN-960x480.jpg" descr="AIRLINES-SURVEY-MAIN-960x480.jpg"/>
          <p:cNvPicPr>
            <a:picLocks noChangeAspect="1"/>
          </p:cNvPicPr>
          <p:nvPr/>
        </p:nvPicPr>
        <p:blipFill>
          <a:blip r:embed="rId4">
            <a:extLst/>
          </a:blip>
          <a:stretch>
            <a:fillRect/>
          </a:stretch>
        </p:blipFill>
        <p:spPr>
          <a:xfrm>
            <a:off x="8769449" y="1928989"/>
            <a:ext cx="5644445" cy="2822223"/>
          </a:xfrm>
          <a:prstGeom prst="rect">
            <a:avLst/>
          </a:prstGeom>
          <a:ln w="12700">
            <a:miter lim="400000"/>
          </a:ln>
        </p:spPr>
      </p:pic>
      <p:pic>
        <p:nvPicPr>
          <p:cNvPr id="226" name="Car-Rental.jpg" descr="Car-Rental.jpg"/>
          <p:cNvPicPr>
            <a:picLocks noChangeAspect="1"/>
          </p:cNvPicPr>
          <p:nvPr/>
        </p:nvPicPr>
        <p:blipFill>
          <a:blip r:embed="rId5">
            <a:extLst/>
          </a:blip>
          <a:stretch>
            <a:fillRect/>
          </a:stretch>
        </p:blipFill>
        <p:spPr>
          <a:xfrm>
            <a:off x="8767096" y="7564835"/>
            <a:ext cx="4254501" cy="2822223"/>
          </a:xfrm>
          <a:prstGeom prst="rect">
            <a:avLst/>
          </a:prstGeom>
          <a:ln w="12700">
            <a:miter lim="400000"/>
          </a:ln>
        </p:spPr>
      </p:pic>
      <p:pic>
        <p:nvPicPr>
          <p:cNvPr id="227" name="card_hotels_001.jpg" descr="card_hotels_001.jpg"/>
          <p:cNvPicPr>
            <a:picLocks noChangeAspect="1"/>
          </p:cNvPicPr>
          <p:nvPr/>
        </p:nvPicPr>
        <p:blipFill>
          <a:blip r:embed="rId6">
            <a:extLst/>
          </a:blip>
          <a:stretch>
            <a:fillRect/>
          </a:stretch>
        </p:blipFill>
        <p:spPr>
          <a:xfrm>
            <a:off x="8763568" y="4752809"/>
            <a:ext cx="4240391" cy="2822223"/>
          </a:xfrm>
          <a:prstGeom prst="rect">
            <a:avLst/>
          </a:prstGeom>
          <a:ln w="12700">
            <a:miter lim="400000"/>
          </a:ln>
        </p:spPr>
      </p:pic>
      <p:pic>
        <p:nvPicPr>
          <p:cNvPr id="228" name="json-logo.png" descr="json-logo.png"/>
          <p:cNvPicPr>
            <a:picLocks noChangeAspect="1"/>
          </p:cNvPicPr>
          <p:nvPr/>
        </p:nvPicPr>
        <p:blipFill>
          <a:blip r:embed="rId7">
            <a:extLst/>
          </a:blip>
          <a:stretch>
            <a:fillRect/>
          </a:stretch>
        </p:blipFill>
        <p:spPr>
          <a:xfrm>
            <a:off x="4873460" y="8522764"/>
            <a:ext cx="2286001" cy="906364"/>
          </a:xfrm>
          <a:prstGeom prst="rect">
            <a:avLst/>
          </a:prstGeom>
          <a:ln w="12700">
            <a:miter lim="400000"/>
          </a:ln>
        </p:spPr>
      </p:pic>
      <p:pic>
        <p:nvPicPr>
          <p:cNvPr id="229" name="html-tutorial.png" descr="html-tutorial.png"/>
          <p:cNvPicPr>
            <a:picLocks noChangeAspect="1"/>
          </p:cNvPicPr>
          <p:nvPr/>
        </p:nvPicPr>
        <p:blipFill>
          <a:blip r:embed="rId8">
            <a:extLst/>
          </a:blip>
          <a:stretch>
            <a:fillRect/>
          </a:stretch>
        </p:blipFill>
        <p:spPr>
          <a:xfrm>
            <a:off x="1015174" y="7541956"/>
            <a:ext cx="2210595" cy="2210595"/>
          </a:xfrm>
          <a:prstGeom prst="rect">
            <a:avLst/>
          </a:prstGeom>
          <a:ln w="12700">
            <a:miter lim="400000"/>
          </a:ln>
        </p:spPr>
      </p:pic>
      <p:sp>
        <p:nvSpPr>
          <p:cNvPr id="240" name="Connection Line"/>
          <p:cNvSpPr/>
          <p:nvPr/>
        </p:nvSpPr>
        <p:spPr>
          <a:xfrm>
            <a:off x="2533351" y="4019735"/>
            <a:ext cx="505224" cy="2052649"/>
          </a:xfrm>
          <a:custGeom>
            <a:avLst/>
            <a:gdLst/>
            <a:ahLst/>
            <a:cxnLst>
              <a:cxn ang="0">
                <a:pos x="wd2" y="hd2"/>
              </a:cxn>
              <a:cxn ang="5400000">
                <a:pos x="wd2" y="hd2"/>
              </a:cxn>
              <a:cxn ang="10800000">
                <a:pos x="wd2" y="hd2"/>
              </a:cxn>
              <a:cxn ang="16200000">
                <a:pos x="wd2" y="hd2"/>
              </a:cxn>
            </a:cxnLst>
            <a:rect l="0" t="0" r="r" b="b"/>
            <a:pathLst>
              <a:path w="16907" h="21600" fill="norm" stroke="1" extrusionOk="0">
                <a:moveTo>
                  <a:pt x="0" y="0"/>
                </a:moveTo>
                <a:cubicBezTo>
                  <a:pt x="17933" y="5913"/>
                  <a:pt x="21600" y="13113"/>
                  <a:pt x="11001" y="21600"/>
                </a:cubicBezTo>
              </a:path>
            </a:pathLst>
          </a:custGeom>
          <a:ln w="63500">
            <a:solidFill>
              <a:srgbClr val="FFFFFF"/>
            </a:solidFill>
            <a:miter lim="400000"/>
            <a:tailEnd type="triangle"/>
          </a:ln>
        </p:spPr>
        <p:txBody>
          <a:bodyPr/>
          <a:lstStyle/>
          <a:p>
            <a:pPr/>
          </a:p>
        </p:txBody>
      </p:sp>
      <p:sp>
        <p:nvSpPr>
          <p:cNvPr id="241" name="Connection Line"/>
          <p:cNvSpPr/>
          <p:nvPr/>
        </p:nvSpPr>
        <p:spPr>
          <a:xfrm>
            <a:off x="3010189" y="3771586"/>
            <a:ext cx="5759240" cy="2290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827" y="11499"/>
                  <a:pt x="14027" y="4299"/>
                  <a:pt x="21600" y="0"/>
                </a:cubicBezTo>
              </a:path>
            </a:pathLst>
          </a:custGeom>
          <a:ln w="63500">
            <a:solidFill>
              <a:srgbClr val="FFFFFF"/>
            </a:solidFill>
            <a:miter lim="400000"/>
            <a:tailEnd type="triangle"/>
          </a:ln>
        </p:spPr>
        <p:txBody>
          <a:bodyPr/>
          <a:lstStyle/>
          <a:p>
            <a:pPr/>
          </a:p>
        </p:txBody>
      </p:sp>
      <p:sp>
        <p:nvSpPr>
          <p:cNvPr id="242" name="Connection Line"/>
          <p:cNvSpPr/>
          <p:nvPr/>
        </p:nvSpPr>
        <p:spPr>
          <a:xfrm>
            <a:off x="3149529" y="5630878"/>
            <a:ext cx="5614040" cy="459537"/>
          </a:xfrm>
          <a:custGeom>
            <a:avLst/>
            <a:gdLst/>
            <a:ahLst/>
            <a:cxnLst>
              <a:cxn ang="0">
                <a:pos x="wd2" y="hd2"/>
              </a:cxn>
              <a:cxn ang="5400000">
                <a:pos x="wd2" y="hd2"/>
              </a:cxn>
              <a:cxn ang="10800000">
                <a:pos x="wd2" y="hd2"/>
              </a:cxn>
              <a:cxn ang="16200000">
                <a:pos x="wd2" y="hd2"/>
              </a:cxn>
            </a:cxnLst>
            <a:rect l="0" t="0" r="r" b="b"/>
            <a:pathLst>
              <a:path w="21600" h="17244" fill="norm" stroke="1" extrusionOk="0">
                <a:moveTo>
                  <a:pt x="0" y="17244"/>
                </a:moveTo>
                <a:cubicBezTo>
                  <a:pt x="7198" y="-90"/>
                  <a:pt x="14398" y="-4356"/>
                  <a:pt x="21600" y="4446"/>
                </a:cubicBezTo>
              </a:path>
            </a:pathLst>
          </a:custGeom>
          <a:ln w="63500">
            <a:solidFill>
              <a:srgbClr val="FFFFFF"/>
            </a:solidFill>
            <a:miter lim="400000"/>
            <a:tailEnd type="triangle"/>
          </a:ln>
        </p:spPr>
        <p:txBody>
          <a:bodyPr/>
          <a:lstStyle/>
          <a:p>
            <a:pPr/>
          </a:p>
        </p:txBody>
      </p:sp>
      <p:sp>
        <p:nvSpPr>
          <p:cNvPr id="243" name="Connection Line"/>
          <p:cNvSpPr/>
          <p:nvPr/>
        </p:nvSpPr>
        <p:spPr>
          <a:xfrm>
            <a:off x="3269577" y="6220213"/>
            <a:ext cx="5497547" cy="1556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612" y="3005"/>
                  <a:pt x="14812" y="10205"/>
                  <a:pt x="21600" y="21600"/>
                </a:cubicBezTo>
              </a:path>
            </a:pathLst>
          </a:custGeom>
          <a:ln w="63500">
            <a:solidFill>
              <a:srgbClr val="FFFFFF"/>
            </a:solidFill>
            <a:miter lim="400000"/>
            <a:tailEnd type="triangle"/>
          </a:ln>
        </p:spPr>
        <p:txBody>
          <a:bodyPr/>
          <a:lstStyle/>
          <a:p>
            <a:pPr/>
          </a:p>
        </p:txBody>
      </p:sp>
      <p:sp>
        <p:nvSpPr>
          <p:cNvPr id="244" name="Connection Line"/>
          <p:cNvSpPr/>
          <p:nvPr/>
        </p:nvSpPr>
        <p:spPr>
          <a:xfrm>
            <a:off x="6172321" y="4751211"/>
            <a:ext cx="3379109" cy="3951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808" y="13223"/>
                  <a:pt x="13008" y="6023"/>
                  <a:pt x="21600" y="0"/>
                </a:cubicBezTo>
              </a:path>
            </a:pathLst>
          </a:custGeom>
          <a:ln w="63500">
            <a:solidFill>
              <a:srgbClr val="FFFFFF"/>
            </a:solidFill>
            <a:miter lim="400000"/>
            <a:headEnd type="triangle"/>
          </a:ln>
        </p:spPr>
        <p:txBody>
          <a:bodyPr/>
          <a:lstStyle/>
          <a:p>
            <a:pPr/>
          </a:p>
        </p:txBody>
      </p:sp>
      <p:sp>
        <p:nvSpPr>
          <p:cNvPr id="245" name="Connection Line"/>
          <p:cNvSpPr/>
          <p:nvPr/>
        </p:nvSpPr>
        <p:spPr>
          <a:xfrm>
            <a:off x="6232306" y="6803227"/>
            <a:ext cx="2531263" cy="19171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239" y="12209"/>
                  <a:pt x="13439" y="5009"/>
                  <a:pt x="21600" y="0"/>
                </a:cubicBezTo>
              </a:path>
            </a:pathLst>
          </a:custGeom>
          <a:ln w="63500">
            <a:solidFill>
              <a:srgbClr val="FFFFFF"/>
            </a:solidFill>
            <a:miter lim="400000"/>
            <a:headEnd type="triangle"/>
          </a:ln>
        </p:spPr>
        <p:txBody>
          <a:bodyPr/>
          <a:lstStyle/>
          <a:p>
            <a:pPr/>
          </a:p>
        </p:txBody>
      </p:sp>
      <p:sp>
        <p:nvSpPr>
          <p:cNvPr id="246" name="Connection Line"/>
          <p:cNvSpPr/>
          <p:nvPr/>
        </p:nvSpPr>
        <p:spPr>
          <a:xfrm>
            <a:off x="1892628" y="6228928"/>
            <a:ext cx="850664" cy="1744786"/>
          </a:xfrm>
          <a:custGeom>
            <a:avLst/>
            <a:gdLst/>
            <a:ahLst/>
            <a:cxnLst>
              <a:cxn ang="0">
                <a:pos x="wd2" y="hd2"/>
              </a:cxn>
              <a:cxn ang="5400000">
                <a:pos x="wd2" y="hd2"/>
              </a:cxn>
              <a:cxn ang="10800000">
                <a:pos x="wd2" y="hd2"/>
              </a:cxn>
              <a:cxn ang="16200000">
                <a:pos x="wd2" y="hd2"/>
              </a:cxn>
            </a:cxnLst>
            <a:rect l="0" t="0" r="r" b="b"/>
            <a:pathLst>
              <a:path w="19692" h="21600" fill="norm" stroke="1" extrusionOk="0">
                <a:moveTo>
                  <a:pt x="490" y="21600"/>
                </a:moveTo>
                <a:cubicBezTo>
                  <a:pt x="-1908" y="13069"/>
                  <a:pt x="4493" y="5869"/>
                  <a:pt x="19692" y="0"/>
                </a:cubicBezTo>
              </a:path>
            </a:pathLst>
          </a:custGeom>
          <a:ln w="63500">
            <a:solidFill>
              <a:srgbClr val="FFFFFF"/>
            </a:solidFill>
            <a:miter lim="400000"/>
            <a:headEnd type="triangle"/>
          </a:ln>
        </p:spPr>
        <p:txBody>
          <a:bodyPr/>
          <a:lstStyle/>
          <a:p>
            <a:pPr/>
          </a:p>
        </p:txBody>
      </p:sp>
      <p:sp>
        <p:nvSpPr>
          <p:cNvPr id="247" name="Connection Line"/>
          <p:cNvSpPr/>
          <p:nvPr/>
        </p:nvSpPr>
        <p:spPr>
          <a:xfrm>
            <a:off x="6327830" y="8442698"/>
            <a:ext cx="2439267" cy="411558"/>
          </a:xfrm>
          <a:custGeom>
            <a:avLst/>
            <a:gdLst/>
            <a:ahLst/>
            <a:cxnLst>
              <a:cxn ang="0">
                <a:pos x="wd2" y="hd2"/>
              </a:cxn>
              <a:cxn ang="5400000">
                <a:pos x="wd2" y="hd2"/>
              </a:cxn>
              <a:cxn ang="10800000">
                <a:pos x="wd2" y="hd2"/>
              </a:cxn>
              <a:cxn ang="16200000">
                <a:pos x="wd2" y="hd2"/>
              </a:cxn>
            </a:cxnLst>
            <a:rect l="0" t="0" r="r" b="b"/>
            <a:pathLst>
              <a:path w="21600" h="19847" fill="norm" stroke="1" extrusionOk="0">
                <a:moveTo>
                  <a:pt x="0" y="19847"/>
                </a:moveTo>
                <a:cubicBezTo>
                  <a:pt x="7196" y="4728"/>
                  <a:pt x="14396" y="-1753"/>
                  <a:pt x="21600" y="404"/>
                </a:cubicBezTo>
              </a:path>
            </a:pathLst>
          </a:custGeom>
          <a:ln w="63500">
            <a:solidFill>
              <a:srgbClr val="FFFFFF"/>
            </a:solidFill>
            <a:miter lim="400000"/>
            <a:headEnd type="triangle"/>
          </a:ln>
        </p:spPr>
        <p:txBody>
          <a:bodyPr/>
          <a:lstStyle/>
          <a:p>
            <a:pPr/>
          </a:p>
        </p:txBody>
      </p:sp>
      <p:sp>
        <p:nvSpPr>
          <p:cNvPr id="248" name="Connection Line"/>
          <p:cNvSpPr/>
          <p:nvPr/>
        </p:nvSpPr>
        <p:spPr>
          <a:xfrm>
            <a:off x="3025196" y="6632235"/>
            <a:ext cx="2822667" cy="23110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725" y="18104"/>
                  <a:pt x="4525" y="10904"/>
                  <a:pt x="0" y="0"/>
                </a:cubicBezTo>
              </a:path>
            </a:pathLst>
          </a:custGeom>
          <a:ln w="63500">
            <a:solidFill>
              <a:srgbClr val="FFFFFF"/>
            </a:solidFill>
            <a:miter lim="400000"/>
            <a:tailEnd type="triangle"/>
          </a:ln>
        </p:spPr>
        <p:txBody>
          <a:bodyPr/>
          <a:lstStyle/>
          <a:p>
            <a:pPr/>
          </a:p>
        </p:txBody>
      </p:sp>
      <p:sp>
        <p:nvSpPr>
          <p:cNvPr id="249" name="Connection Line"/>
          <p:cNvSpPr/>
          <p:nvPr/>
        </p:nvSpPr>
        <p:spPr>
          <a:xfrm>
            <a:off x="1451002" y="4553579"/>
            <a:ext cx="352515" cy="3420135"/>
          </a:xfrm>
          <a:custGeom>
            <a:avLst/>
            <a:gdLst/>
            <a:ahLst/>
            <a:cxnLst>
              <a:cxn ang="0">
                <a:pos x="wd2" y="hd2"/>
              </a:cxn>
              <a:cxn ang="5400000">
                <a:pos x="wd2" y="hd2"/>
              </a:cxn>
              <a:cxn ang="10800000">
                <a:pos x="wd2" y="hd2"/>
              </a:cxn>
              <a:cxn ang="16200000">
                <a:pos x="wd2" y="hd2"/>
              </a:cxn>
            </a:cxnLst>
            <a:rect l="0" t="0" r="r" b="b"/>
            <a:pathLst>
              <a:path w="16268" h="21600" fill="norm" stroke="1" extrusionOk="0">
                <a:moveTo>
                  <a:pt x="16268" y="21600"/>
                </a:moveTo>
                <a:cubicBezTo>
                  <a:pt x="-4021" y="14553"/>
                  <a:pt x="-5332" y="7353"/>
                  <a:pt x="12335" y="0"/>
                </a:cubicBezTo>
              </a:path>
            </a:pathLst>
          </a:custGeom>
          <a:ln w="63500">
            <a:solidFill>
              <a:srgbClr val="FFFFFF"/>
            </a:solidFill>
            <a:miter lim="400000"/>
            <a:tailEnd type="triangle"/>
          </a:ln>
        </p:spPr>
        <p:txBody>
          <a:bodyPr/>
          <a:lstStyle/>
          <a:p>
            <a:p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2000">
        <p15:prstTrans prst="fallOve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223"/>
                                        </p:tgtEl>
                                        <p:attrNameLst>
                                          <p:attrName>style.visibility</p:attrName>
                                        </p:attrNameLst>
                                      </p:cBhvr>
                                      <p:to>
                                        <p:strVal val="visible"/>
                                      </p:to>
                                    </p:set>
                                    <p:animEffect filter="blinds(vertical)" transition="in">
                                      <p:cBhvr>
                                        <p:cTn id="7" dur="1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240"/>
                                        </p:tgtEl>
                                        <p:attrNameLst>
                                          <p:attrName>style.visibility</p:attrName>
                                        </p:attrNameLst>
                                      </p:cBhvr>
                                      <p:to>
                                        <p:strVal val="visible"/>
                                      </p:to>
                                    </p:set>
                                    <p:animEffect filter="blinds(vertical)" transition="in">
                                      <p:cBhvr>
                                        <p:cTn id="12" dur="10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224"/>
                                        </p:tgtEl>
                                        <p:attrNameLst>
                                          <p:attrName>style.visibility</p:attrName>
                                        </p:attrNameLst>
                                      </p:cBhvr>
                                      <p:to>
                                        <p:strVal val="visible"/>
                                      </p:to>
                                    </p:set>
                                    <p:animEffect filter="blinds(vertical)" transition="in">
                                      <p:cBhvr>
                                        <p:cTn id="17" dur="2000"/>
                                        <p:tgtEl>
                                          <p:spTgt spid="224"/>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5" presetID="3" grpId="4" fill="hold">
                                  <p:stCondLst>
                                    <p:cond delay="0"/>
                                  </p:stCondLst>
                                  <p:iterate type="el" backwards="0">
                                    <p:tmAbs val="0"/>
                                  </p:iterate>
                                  <p:childTnLst>
                                    <p:set>
                                      <p:cBhvr>
                                        <p:cTn id="21" fill="hold"/>
                                        <p:tgtEl>
                                          <p:spTgt spid="241"/>
                                        </p:tgtEl>
                                        <p:attrNameLst>
                                          <p:attrName>style.visibility</p:attrName>
                                        </p:attrNameLst>
                                      </p:cBhvr>
                                      <p:to>
                                        <p:strVal val="visible"/>
                                      </p:to>
                                    </p:set>
                                    <p:animEffect filter="blinds(vertical)" transition="in">
                                      <p:cBhvr>
                                        <p:cTn id="22" dur="1000"/>
                                        <p:tgtEl>
                                          <p:spTgt spid="241"/>
                                        </p:tgtEl>
                                      </p:cBhvr>
                                    </p:animEffect>
                                  </p:childTnLst>
                                </p:cTn>
                              </p:par>
                            </p:childTnLst>
                          </p:cTn>
                        </p:par>
                        <p:par>
                          <p:cTn id="23" fill="hold">
                            <p:stCondLst>
                              <p:cond delay="1000"/>
                            </p:stCondLst>
                            <p:childTnLst>
                              <p:par>
                                <p:cTn id="24" presetClass="entr" nodeType="afterEffect" presetSubtype="5" presetID="3" grpId="5" fill="hold">
                                  <p:stCondLst>
                                    <p:cond delay="0"/>
                                  </p:stCondLst>
                                  <p:iterate type="el" backwards="0">
                                    <p:tmAbs val="0"/>
                                  </p:iterate>
                                  <p:childTnLst>
                                    <p:set>
                                      <p:cBhvr>
                                        <p:cTn id="25" fill="hold"/>
                                        <p:tgtEl>
                                          <p:spTgt spid="242"/>
                                        </p:tgtEl>
                                        <p:attrNameLst>
                                          <p:attrName>style.visibility</p:attrName>
                                        </p:attrNameLst>
                                      </p:cBhvr>
                                      <p:to>
                                        <p:strVal val="visible"/>
                                      </p:to>
                                    </p:set>
                                    <p:animEffect filter="blinds(vertical)" transition="in">
                                      <p:cBhvr>
                                        <p:cTn id="26" dur="1000"/>
                                        <p:tgtEl>
                                          <p:spTgt spid="242"/>
                                        </p:tgtEl>
                                      </p:cBhvr>
                                    </p:animEffect>
                                  </p:childTnLst>
                                </p:cTn>
                              </p:par>
                            </p:childTnLst>
                          </p:cTn>
                        </p:par>
                        <p:par>
                          <p:cTn id="27" fill="hold">
                            <p:stCondLst>
                              <p:cond delay="2000"/>
                            </p:stCondLst>
                            <p:childTnLst>
                              <p:par>
                                <p:cTn id="28" presetClass="entr" nodeType="afterEffect" presetSubtype="5" presetID="3" grpId="6" fill="hold">
                                  <p:stCondLst>
                                    <p:cond delay="0"/>
                                  </p:stCondLst>
                                  <p:iterate type="el" backwards="0">
                                    <p:tmAbs val="0"/>
                                  </p:iterate>
                                  <p:childTnLst>
                                    <p:set>
                                      <p:cBhvr>
                                        <p:cTn id="29" fill="hold"/>
                                        <p:tgtEl>
                                          <p:spTgt spid="243"/>
                                        </p:tgtEl>
                                        <p:attrNameLst>
                                          <p:attrName>style.visibility</p:attrName>
                                        </p:attrNameLst>
                                      </p:cBhvr>
                                      <p:to>
                                        <p:strVal val="visible"/>
                                      </p:to>
                                    </p:set>
                                    <p:animEffect filter="blinds(vertical)" transition="in">
                                      <p:cBhvr>
                                        <p:cTn id="30" dur="1000"/>
                                        <p:tgtEl>
                                          <p:spTgt spid="243"/>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5" presetID="3" grpId="7" fill="hold">
                                  <p:stCondLst>
                                    <p:cond delay="0"/>
                                  </p:stCondLst>
                                  <p:iterate type="el" backwards="0">
                                    <p:tmAbs val="0"/>
                                  </p:iterate>
                                  <p:childTnLst>
                                    <p:set>
                                      <p:cBhvr>
                                        <p:cTn id="34" fill="hold"/>
                                        <p:tgtEl>
                                          <p:spTgt spid="225"/>
                                        </p:tgtEl>
                                        <p:attrNameLst>
                                          <p:attrName>style.visibility</p:attrName>
                                        </p:attrNameLst>
                                      </p:cBhvr>
                                      <p:to>
                                        <p:strVal val="visible"/>
                                      </p:to>
                                    </p:set>
                                    <p:animEffect filter="blinds(vertical)" transition="in">
                                      <p:cBhvr>
                                        <p:cTn id="35" dur="1000"/>
                                        <p:tgtEl>
                                          <p:spTgt spid="225"/>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5" presetID="3" grpId="8" fill="hold">
                                  <p:stCondLst>
                                    <p:cond delay="0"/>
                                  </p:stCondLst>
                                  <p:iterate type="el" backwards="0">
                                    <p:tmAbs val="0"/>
                                  </p:iterate>
                                  <p:childTnLst>
                                    <p:set>
                                      <p:cBhvr>
                                        <p:cTn id="39" fill="hold"/>
                                        <p:tgtEl>
                                          <p:spTgt spid="227"/>
                                        </p:tgtEl>
                                        <p:attrNameLst>
                                          <p:attrName>style.visibility</p:attrName>
                                        </p:attrNameLst>
                                      </p:cBhvr>
                                      <p:to>
                                        <p:strVal val="visible"/>
                                      </p:to>
                                    </p:set>
                                    <p:animEffect filter="blinds(vertical)" transition="in">
                                      <p:cBhvr>
                                        <p:cTn id="40" dur="1000"/>
                                        <p:tgtEl>
                                          <p:spTgt spid="227"/>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5" presetID="3" grpId="9" fill="hold">
                                  <p:stCondLst>
                                    <p:cond delay="0"/>
                                  </p:stCondLst>
                                  <p:iterate type="el" backwards="0">
                                    <p:tmAbs val="0"/>
                                  </p:iterate>
                                  <p:childTnLst>
                                    <p:set>
                                      <p:cBhvr>
                                        <p:cTn id="44" fill="hold"/>
                                        <p:tgtEl>
                                          <p:spTgt spid="226"/>
                                        </p:tgtEl>
                                        <p:attrNameLst>
                                          <p:attrName>style.visibility</p:attrName>
                                        </p:attrNameLst>
                                      </p:cBhvr>
                                      <p:to>
                                        <p:strVal val="visible"/>
                                      </p:to>
                                    </p:set>
                                    <p:animEffect filter="blinds(vertical)" transition="in">
                                      <p:cBhvr>
                                        <p:cTn id="45" dur="1000"/>
                                        <p:tgtEl>
                                          <p:spTgt spid="226"/>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5" presetID="3" grpId="10" fill="hold">
                                  <p:stCondLst>
                                    <p:cond delay="0"/>
                                  </p:stCondLst>
                                  <p:iterate type="el" backwards="0">
                                    <p:tmAbs val="0"/>
                                  </p:iterate>
                                  <p:childTnLst>
                                    <p:set>
                                      <p:cBhvr>
                                        <p:cTn id="49" fill="hold"/>
                                        <p:tgtEl>
                                          <p:spTgt spid="244"/>
                                        </p:tgtEl>
                                        <p:attrNameLst>
                                          <p:attrName>style.visibility</p:attrName>
                                        </p:attrNameLst>
                                      </p:cBhvr>
                                      <p:to>
                                        <p:strVal val="visible"/>
                                      </p:to>
                                    </p:set>
                                    <p:animEffect filter="blinds(vertical)" transition="in">
                                      <p:cBhvr>
                                        <p:cTn id="50" dur="1000"/>
                                        <p:tgtEl>
                                          <p:spTgt spid="244"/>
                                        </p:tgtEl>
                                      </p:cBhvr>
                                    </p:animEffect>
                                  </p:childTnLst>
                                </p:cTn>
                              </p:par>
                            </p:childTnLst>
                          </p:cTn>
                        </p:par>
                        <p:par>
                          <p:cTn id="51" fill="hold">
                            <p:stCondLst>
                              <p:cond delay="1000"/>
                            </p:stCondLst>
                            <p:childTnLst>
                              <p:par>
                                <p:cTn id="52" presetClass="entr" nodeType="afterEffect" presetSubtype="5" presetID="3" grpId="11" fill="hold">
                                  <p:stCondLst>
                                    <p:cond delay="0"/>
                                  </p:stCondLst>
                                  <p:iterate type="el" backwards="0">
                                    <p:tmAbs val="0"/>
                                  </p:iterate>
                                  <p:childTnLst>
                                    <p:set>
                                      <p:cBhvr>
                                        <p:cTn id="53" fill="hold"/>
                                        <p:tgtEl>
                                          <p:spTgt spid="245"/>
                                        </p:tgtEl>
                                        <p:attrNameLst>
                                          <p:attrName>style.visibility</p:attrName>
                                        </p:attrNameLst>
                                      </p:cBhvr>
                                      <p:to>
                                        <p:strVal val="visible"/>
                                      </p:to>
                                    </p:set>
                                    <p:animEffect filter="blinds(vertical)" transition="in">
                                      <p:cBhvr>
                                        <p:cTn id="54" dur="1000"/>
                                        <p:tgtEl>
                                          <p:spTgt spid="245"/>
                                        </p:tgtEl>
                                      </p:cBhvr>
                                    </p:animEffect>
                                  </p:childTnLst>
                                </p:cTn>
                              </p:par>
                            </p:childTnLst>
                          </p:cTn>
                        </p:par>
                        <p:par>
                          <p:cTn id="55" fill="hold">
                            <p:stCondLst>
                              <p:cond delay="2000"/>
                            </p:stCondLst>
                            <p:childTnLst>
                              <p:par>
                                <p:cTn id="56" presetClass="entr" nodeType="afterEffect" presetSubtype="5" presetID="3" grpId="12" fill="hold">
                                  <p:stCondLst>
                                    <p:cond delay="0"/>
                                  </p:stCondLst>
                                  <p:iterate type="el" backwards="0">
                                    <p:tmAbs val="0"/>
                                  </p:iterate>
                                  <p:childTnLst>
                                    <p:set>
                                      <p:cBhvr>
                                        <p:cTn id="57" fill="hold"/>
                                        <p:tgtEl>
                                          <p:spTgt spid="247"/>
                                        </p:tgtEl>
                                        <p:attrNameLst>
                                          <p:attrName>style.visibility</p:attrName>
                                        </p:attrNameLst>
                                      </p:cBhvr>
                                      <p:to>
                                        <p:strVal val="visible"/>
                                      </p:to>
                                    </p:set>
                                    <p:animEffect filter="blinds(vertical)" transition="in">
                                      <p:cBhvr>
                                        <p:cTn id="58" dur="1000"/>
                                        <p:tgtEl>
                                          <p:spTgt spid="247"/>
                                        </p:tgtEl>
                                      </p:cBhvr>
                                    </p:animEffec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5" presetID="3" grpId="13" fill="hold">
                                  <p:stCondLst>
                                    <p:cond delay="0"/>
                                  </p:stCondLst>
                                  <p:iterate type="el" backwards="0">
                                    <p:tmAbs val="0"/>
                                  </p:iterate>
                                  <p:childTnLst>
                                    <p:set>
                                      <p:cBhvr>
                                        <p:cTn id="62" fill="hold"/>
                                        <p:tgtEl>
                                          <p:spTgt spid="228"/>
                                        </p:tgtEl>
                                        <p:attrNameLst>
                                          <p:attrName>style.visibility</p:attrName>
                                        </p:attrNameLst>
                                      </p:cBhvr>
                                      <p:to>
                                        <p:strVal val="visible"/>
                                      </p:to>
                                    </p:set>
                                    <p:animEffect filter="blinds(vertical)" transition="in">
                                      <p:cBhvr>
                                        <p:cTn id="63" dur="1000"/>
                                        <p:tgtEl>
                                          <p:spTgt spid="228"/>
                                        </p:tgtEl>
                                      </p:cBhvr>
                                    </p:animEffec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5" presetID="3" grpId="14" fill="hold">
                                  <p:stCondLst>
                                    <p:cond delay="0"/>
                                  </p:stCondLst>
                                  <p:iterate type="el" backwards="0">
                                    <p:tmAbs val="0"/>
                                  </p:iterate>
                                  <p:childTnLst>
                                    <p:set>
                                      <p:cBhvr>
                                        <p:cTn id="67" fill="hold"/>
                                        <p:tgtEl>
                                          <p:spTgt spid="248"/>
                                        </p:tgtEl>
                                        <p:attrNameLst>
                                          <p:attrName>style.visibility</p:attrName>
                                        </p:attrNameLst>
                                      </p:cBhvr>
                                      <p:to>
                                        <p:strVal val="visible"/>
                                      </p:to>
                                    </p:set>
                                    <p:animEffect filter="blinds(vertical)" transition="in">
                                      <p:cBhvr>
                                        <p:cTn id="68" dur="1000"/>
                                        <p:tgtEl>
                                          <p:spTgt spid="248"/>
                                        </p:tgtEl>
                                      </p:cBhvr>
                                    </p:animEffect>
                                  </p:childTnLst>
                                </p:cTn>
                              </p:par>
                            </p:childTnLst>
                          </p:cTn>
                        </p:par>
                      </p:childTnLst>
                    </p:cTn>
                  </p:par>
                  <p:par>
                    <p:cTn id="69" fill="hold">
                      <p:stCondLst>
                        <p:cond delay="indefinite"/>
                      </p:stCondLst>
                      <p:childTnLst>
                        <p:par>
                          <p:cTn id="70" fill="hold">
                            <p:stCondLst>
                              <p:cond delay="0"/>
                            </p:stCondLst>
                            <p:childTnLst>
                              <p:par>
                                <p:cTn id="71" presetClass="entr" nodeType="clickEffect" presetSubtype="5" presetID="3" grpId="15" fill="hold">
                                  <p:stCondLst>
                                    <p:cond delay="0"/>
                                  </p:stCondLst>
                                  <p:iterate type="el" backwards="0">
                                    <p:tmAbs val="0"/>
                                  </p:iterate>
                                  <p:childTnLst>
                                    <p:set>
                                      <p:cBhvr>
                                        <p:cTn id="72" fill="hold"/>
                                        <p:tgtEl>
                                          <p:spTgt spid="246"/>
                                        </p:tgtEl>
                                        <p:attrNameLst>
                                          <p:attrName>style.visibility</p:attrName>
                                        </p:attrNameLst>
                                      </p:cBhvr>
                                      <p:to>
                                        <p:strVal val="visible"/>
                                      </p:to>
                                    </p:set>
                                    <p:animEffect filter="blinds(vertical)" transition="in">
                                      <p:cBhvr>
                                        <p:cTn id="73" dur="1000"/>
                                        <p:tgtEl>
                                          <p:spTgt spid="246"/>
                                        </p:tgtEl>
                                      </p:cBhvr>
                                    </p:animEffec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5" presetID="3" grpId="16" fill="hold">
                                  <p:stCondLst>
                                    <p:cond delay="0"/>
                                  </p:stCondLst>
                                  <p:iterate type="el" backwards="0">
                                    <p:tmAbs val="0"/>
                                  </p:iterate>
                                  <p:childTnLst>
                                    <p:set>
                                      <p:cBhvr>
                                        <p:cTn id="77" fill="hold"/>
                                        <p:tgtEl>
                                          <p:spTgt spid="229"/>
                                        </p:tgtEl>
                                        <p:attrNameLst>
                                          <p:attrName>style.visibility</p:attrName>
                                        </p:attrNameLst>
                                      </p:cBhvr>
                                      <p:to>
                                        <p:strVal val="visible"/>
                                      </p:to>
                                    </p:set>
                                    <p:animEffect filter="blinds(vertical)" transition="in">
                                      <p:cBhvr>
                                        <p:cTn id="78" dur="1000"/>
                                        <p:tgtEl>
                                          <p:spTgt spid="229"/>
                                        </p:tgtEl>
                                      </p:cBhvr>
                                    </p:animEffect>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5" presetID="3" grpId="17" fill="hold">
                                  <p:stCondLst>
                                    <p:cond delay="0"/>
                                  </p:stCondLst>
                                  <p:iterate type="el" backwards="0">
                                    <p:tmAbs val="0"/>
                                  </p:iterate>
                                  <p:childTnLst>
                                    <p:set>
                                      <p:cBhvr>
                                        <p:cTn id="82" fill="hold"/>
                                        <p:tgtEl>
                                          <p:spTgt spid="249"/>
                                        </p:tgtEl>
                                        <p:attrNameLst>
                                          <p:attrName>style.visibility</p:attrName>
                                        </p:attrNameLst>
                                      </p:cBhvr>
                                      <p:to>
                                        <p:strVal val="visible"/>
                                      </p:to>
                                    </p:set>
                                    <p:animEffect filter="blinds(vertical)" transition="in">
                                      <p:cBhvr>
                                        <p:cTn id="83"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1" grpId="4"/>
      <p:bldP build="whole" bldLvl="1" animBg="1" rev="0" advAuto="0" spid="224" grpId="3"/>
      <p:bldP build="whole" bldLvl="1" animBg="1" rev="0" advAuto="0" spid="244" grpId="10"/>
      <p:bldP build="whole" bldLvl="1" animBg="1" rev="0" advAuto="0" spid="243" grpId="6"/>
      <p:bldP build="whole" bldLvl="1" animBg="1" rev="0" advAuto="0" spid="223" grpId="1"/>
      <p:bldP build="whole" bldLvl="1" animBg="1" rev="0" advAuto="0" spid="227" grpId="8"/>
      <p:bldP build="whole" bldLvl="1" animBg="1" rev="0" advAuto="0" spid="246" grpId="15"/>
      <p:bldP build="whole" bldLvl="1" animBg="1" rev="0" advAuto="0" spid="249" grpId="17"/>
      <p:bldP build="whole" bldLvl="1" animBg="1" rev="0" advAuto="0" spid="229" grpId="16"/>
      <p:bldP build="whole" bldLvl="1" animBg="1" rev="0" advAuto="0" spid="225" grpId="7"/>
      <p:bldP build="whole" bldLvl="1" animBg="1" rev="0" advAuto="0" spid="248" grpId="14"/>
      <p:bldP build="whole" bldLvl="1" animBg="1" rev="0" advAuto="0" spid="228" grpId="13"/>
      <p:bldP build="whole" bldLvl="1" animBg="1" rev="0" advAuto="0" spid="245" grpId="11"/>
      <p:bldP build="whole" bldLvl="1" animBg="1" rev="0" advAuto="0" spid="242" grpId="5"/>
      <p:bldP build="whole" bldLvl="1" animBg="1" rev="0" advAuto="0" spid="226" grpId="9"/>
      <p:bldP build="whole" bldLvl="1" animBg="1" rev="0" advAuto="0" spid="240" grpId="2"/>
      <p:bldP build="whole" bldLvl="1" animBg="1" rev="0" advAuto="0" spid="247" grpId="12"/>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ypes of APIs"/>
          <p:cNvSpPr txBox="1"/>
          <p:nvPr>
            <p:ph type="title" idx="4294967295"/>
          </p:nvPr>
        </p:nvSpPr>
        <p:spPr>
          <a:xfrm>
            <a:off x="407937" y="-1261721"/>
            <a:ext cx="12188926" cy="3302001"/>
          </a:xfrm>
          <a:prstGeom prst="rect">
            <a:avLst/>
          </a:prstGeom>
        </p:spPr>
        <p:txBody>
          <a:bodyPr anchor="b"/>
          <a:lstStyle>
            <a:lvl1pPr>
              <a:defRPr sz="6900"/>
            </a:lvl1pPr>
          </a:lstStyle>
          <a:p>
            <a:pPr/>
            <a:r>
              <a:t>Types of APIs</a:t>
            </a:r>
          </a:p>
        </p:txBody>
      </p:sp>
      <p:sp>
        <p:nvSpPr>
          <p:cNvPr id="252" name="REST APIs (REpresentational State Transfer)"/>
          <p:cNvSpPr txBox="1"/>
          <p:nvPr/>
        </p:nvSpPr>
        <p:spPr>
          <a:xfrm>
            <a:off x="1471292" y="2017370"/>
            <a:ext cx="688779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REST APIs (REpresentational State Transfer)</a:t>
            </a:r>
          </a:p>
        </p:txBody>
      </p:sp>
      <p:sp>
        <p:nvSpPr>
          <p:cNvPr id="253" name="Uses JSON"/>
          <p:cNvSpPr txBox="1"/>
          <p:nvPr/>
        </p:nvSpPr>
        <p:spPr>
          <a:xfrm>
            <a:off x="1392137" y="2411070"/>
            <a:ext cx="253535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Uses JSON</a:t>
            </a:r>
          </a:p>
        </p:txBody>
      </p:sp>
      <p:sp>
        <p:nvSpPr>
          <p:cNvPr id="254" name="SOAP APIs (Simple Object Access Protocol)"/>
          <p:cNvSpPr txBox="1"/>
          <p:nvPr/>
        </p:nvSpPr>
        <p:spPr>
          <a:xfrm>
            <a:off x="1505581" y="4620870"/>
            <a:ext cx="681921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SOAP APIs (Simple Object Access Protocol)</a:t>
            </a:r>
          </a:p>
        </p:txBody>
      </p:sp>
      <p:sp>
        <p:nvSpPr>
          <p:cNvPr id="255" name="Uses XML"/>
          <p:cNvSpPr txBox="1"/>
          <p:nvPr/>
        </p:nvSpPr>
        <p:spPr>
          <a:xfrm>
            <a:off x="1413523" y="5014570"/>
            <a:ext cx="236558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Uses XML</a:t>
            </a:r>
          </a:p>
        </p:txBody>
      </p:sp>
      <p:sp>
        <p:nvSpPr>
          <p:cNvPr id="256" name="&lt;quiz&gt;…"/>
          <p:cNvSpPr txBox="1"/>
          <p:nvPr/>
        </p:nvSpPr>
        <p:spPr>
          <a:xfrm>
            <a:off x="1544253" y="5357470"/>
            <a:ext cx="6741872" cy="34074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     &lt;quiz&gt;</a:t>
            </a:r>
          </a:p>
          <a:p>
            <a:pPr algn="l"/>
            <a:r>
              <a:t>          &lt;question&gt;</a:t>
            </a:r>
          </a:p>
          <a:p>
            <a:pPr algn="l"/>
            <a:r>
              <a:t>               Who was the forty-second president</a:t>
            </a:r>
          </a:p>
          <a:p>
            <a:pPr algn="l"/>
            <a:r>
              <a:t>               of the USA?</a:t>
            </a:r>
          </a:p>
          <a:p>
            <a:pPr algn="l"/>
            <a:r>
              <a:t>          &lt;/question&gt;</a:t>
            </a:r>
          </a:p>
          <a:p>
            <a:pPr algn="l"/>
            <a:r>
              <a:t>          &lt;answer&gt;</a:t>
            </a:r>
          </a:p>
          <a:p>
            <a:pPr algn="l"/>
            <a:r>
              <a:t>               William Jefferson Clinton</a:t>
            </a:r>
          </a:p>
          <a:p>
            <a:pPr algn="l"/>
            <a:r>
              <a:t>          &lt;/answer&gt;</a:t>
            </a:r>
          </a:p>
          <a:p>
            <a:pPr lvl="1" indent="0" algn="l"/>
            <a:r>
              <a:t>     &lt;/quiz&gt;</a:t>
            </a:r>
          </a:p>
        </p:txBody>
      </p:sp>
      <p:sp>
        <p:nvSpPr>
          <p:cNvPr id="257" name="{…"/>
          <p:cNvSpPr txBox="1"/>
          <p:nvPr/>
        </p:nvSpPr>
        <p:spPr>
          <a:xfrm>
            <a:off x="1510029" y="2753970"/>
            <a:ext cx="6252668"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3" indent="0" algn="l"/>
            <a:r>
              <a:t>     {</a:t>
            </a:r>
          </a:p>
          <a:p>
            <a:pPr lvl="6" indent="0" algn="l"/>
            <a:r>
              <a:t>         “id” : “51262c865ca358946be09d77”,</a:t>
            </a:r>
          </a:p>
          <a:p>
            <a:pPr lvl="6" indent="0" algn="l"/>
            <a:r>
              <a:t>         “firstname” : “John”,</a:t>
            </a:r>
          </a:p>
          <a:p>
            <a:pPr lvl="6" indent="0" algn="l"/>
            <a:r>
              <a:t>         “surname” : “Smith”</a:t>
            </a:r>
          </a:p>
          <a:p>
            <a:pPr lvl="3" indent="0" algn="l"/>
            <a:r>
              <a:t>     }</a:t>
            </a:r>
          </a:p>
        </p:txBody>
      </p:sp>
      <p:sp>
        <p:nvSpPr>
          <p:cNvPr id="258" name="You can configure API Gateway as a SOAP web service…"/>
          <p:cNvSpPr txBox="1"/>
          <p:nvPr/>
        </p:nvSpPr>
        <p:spPr>
          <a:xfrm>
            <a:off x="1413523" y="8697570"/>
            <a:ext cx="8975777"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You can configure API Gateway as a SOAP web service</a:t>
            </a:r>
          </a:p>
          <a:p>
            <a:pPr lvl="1" indent="0" algn="l"/>
            <a:r>
              <a:t>          passthrough</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52"/>
                                        </p:tgtEl>
                                        <p:attrNameLst>
                                          <p:attrName>style.visibility</p:attrName>
                                        </p:attrNameLst>
                                      </p:cBhvr>
                                      <p:to>
                                        <p:strVal val="visible"/>
                                      </p:to>
                                    </p:set>
                                    <p:anim calcmode="lin" valueType="num">
                                      <p:cBhvr>
                                        <p:cTn id="7" dur="1500" fill="hold"/>
                                        <p:tgtEl>
                                          <p:spTgt spid="252"/>
                                        </p:tgtEl>
                                        <p:attrNameLst>
                                          <p:attrName>ppt_x</p:attrName>
                                        </p:attrNameLst>
                                      </p:cBhvr>
                                      <p:tavLst>
                                        <p:tav tm="0">
                                          <p:val>
                                            <p:strVal val="0-#ppt_w/2"/>
                                          </p:val>
                                        </p:tav>
                                        <p:tav tm="100000">
                                          <p:val>
                                            <p:strVal val="#ppt_x"/>
                                          </p:val>
                                        </p:tav>
                                      </p:tavLst>
                                    </p:anim>
                                    <p:anim calcmode="lin" valueType="num">
                                      <p:cBhvr>
                                        <p:cTn id="8" dur="1500" fill="hold"/>
                                        <p:tgtEl>
                                          <p:spTgt spid="2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53"/>
                                        </p:tgtEl>
                                        <p:attrNameLst>
                                          <p:attrName>style.visibility</p:attrName>
                                        </p:attrNameLst>
                                      </p:cBhvr>
                                      <p:to>
                                        <p:strVal val="visible"/>
                                      </p:to>
                                    </p:set>
                                    <p:anim calcmode="lin" valueType="num">
                                      <p:cBhvr>
                                        <p:cTn id="13" dur="1500" fill="hold"/>
                                        <p:tgtEl>
                                          <p:spTgt spid="253"/>
                                        </p:tgtEl>
                                        <p:attrNameLst>
                                          <p:attrName>ppt_x</p:attrName>
                                        </p:attrNameLst>
                                      </p:cBhvr>
                                      <p:tavLst>
                                        <p:tav tm="0">
                                          <p:val>
                                            <p:strVal val="0-#ppt_w/2"/>
                                          </p:val>
                                        </p:tav>
                                        <p:tav tm="100000">
                                          <p:val>
                                            <p:strVal val="#ppt_x"/>
                                          </p:val>
                                        </p:tav>
                                      </p:tavLst>
                                    </p:anim>
                                    <p:anim calcmode="lin" valueType="num">
                                      <p:cBhvr>
                                        <p:cTn id="14" dur="1500" fill="hold"/>
                                        <p:tgtEl>
                                          <p:spTgt spid="25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57"/>
                                        </p:tgtEl>
                                        <p:attrNameLst>
                                          <p:attrName>style.visibility</p:attrName>
                                        </p:attrNameLst>
                                      </p:cBhvr>
                                      <p:to>
                                        <p:strVal val="visible"/>
                                      </p:to>
                                    </p:set>
                                    <p:anim calcmode="lin" valueType="num">
                                      <p:cBhvr>
                                        <p:cTn id="19" dur="1500" fill="hold"/>
                                        <p:tgtEl>
                                          <p:spTgt spid="257"/>
                                        </p:tgtEl>
                                        <p:attrNameLst>
                                          <p:attrName>ppt_x</p:attrName>
                                        </p:attrNameLst>
                                      </p:cBhvr>
                                      <p:tavLst>
                                        <p:tav tm="0">
                                          <p:val>
                                            <p:strVal val="0-#ppt_w/2"/>
                                          </p:val>
                                        </p:tav>
                                        <p:tav tm="100000">
                                          <p:val>
                                            <p:strVal val="#ppt_x"/>
                                          </p:val>
                                        </p:tav>
                                      </p:tavLst>
                                    </p:anim>
                                    <p:anim calcmode="lin" valueType="num">
                                      <p:cBhvr>
                                        <p:cTn id="20" dur="1500" fill="hold"/>
                                        <p:tgtEl>
                                          <p:spTgt spid="25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254"/>
                                        </p:tgtEl>
                                        <p:attrNameLst>
                                          <p:attrName>style.visibility</p:attrName>
                                        </p:attrNameLst>
                                      </p:cBhvr>
                                      <p:to>
                                        <p:strVal val="visible"/>
                                      </p:to>
                                    </p:set>
                                    <p:anim calcmode="lin" valueType="num">
                                      <p:cBhvr>
                                        <p:cTn id="25" dur="1500" fill="hold"/>
                                        <p:tgtEl>
                                          <p:spTgt spid="254"/>
                                        </p:tgtEl>
                                        <p:attrNameLst>
                                          <p:attrName>ppt_x</p:attrName>
                                        </p:attrNameLst>
                                      </p:cBhvr>
                                      <p:tavLst>
                                        <p:tav tm="0">
                                          <p:val>
                                            <p:strVal val="0-#ppt_w/2"/>
                                          </p:val>
                                        </p:tav>
                                        <p:tav tm="100000">
                                          <p:val>
                                            <p:strVal val="#ppt_x"/>
                                          </p:val>
                                        </p:tav>
                                      </p:tavLst>
                                    </p:anim>
                                    <p:anim calcmode="lin" valueType="num">
                                      <p:cBhvr>
                                        <p:cTn id="26" dur="1500" fill="hold"/>
                                        <p:tgtEl>
                                          <p:spTgt spid="25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255"/>
                                        </p:tgtEl>
                                        <p:attrNameLst>
                                          <p:attrName>style.visibility</p:attrName>
                                        </p:attrNameLst>
                                      </p:cBhvr>
                                      <p:to>
                                        <p:strVal val="visible"/>
                                      </p:to>
                                    </p:set>
                                    <p:anim calcmode="lin" valueType="num">
                                      <p:cBhvr>
                                        <p:cTn id="31" dur="1500" fill="hold"/>
                                        <p:tgtEl>
                                          <p:spTgt spid="255"/>
                                        </p:tgtEl>
                                        <p:attrNameLst>
                                          <p:attrName>ppt_x</p:attrName>
                                        </p:attrNameLst>
                                      </p:cBhvr>
                                      <p:tavLst>
                                        <p:tav tm="0">
                                          <p:val>
                                            <p:strVal val="0-#ppt_w/2"/>
                                          </p:val>
                                        </p:tav>
                                        <p:tav tm="100000">
                                          <p:val>
                                            <p:strVal val="#ppt_x"/>
                                          </p:val>
                                        </p:tav>
                                      </p:tavLst>
                                    </p:anim>
                                    <p:anim calcmode="lin" valueType="num">
                                      <p:cBhvr>
                                        <p:cTn id="32" dur="1500" fill="hold"/>
                                        <p:tgtEl>
                                          <p:spTgt spid="25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256"/>
                                        </p:tgtEl>
                                        <p:attrNameLst>
                                          <p:attrName>style.visibility</p:attrName>
                                        </p:attrNameLst>
                                      </p:cBhvr>
                                      <p:to>
                                        <p:strVal val="visible"/>
                                      </p:to>
                                    </p:set>
                                    <p:anim calcmode="lin" valueType="num">
                                      <p:cBhvr>
                                        <p:cTn id="37" dur="1500" fill="hold"/>
                                        <p:tgtEl>
                                          <p:spTgt spid="256"/>
                                        </p:tgtEl>
                                        <p:attrNameLst>
                                          <p:attrName>ppt_x</p:attrName>
                                        </p:attrNameLst>
                                      </p:cBhvr>
                                      <p:tavLst>
                                        <p:tav tm="0">
                                          <p:val>
                                            <p:strVal val="0-#ppt_w/2"/>
                                          </p:val>
                                        </p:tav>
                                        <p:tav tm="100000">
                                          <p:val>
                                            <p:strVal val="#ppt_x"/>
                                          </p:val>
                                        </p:tav>
                                      </p:tavLst>
                                    </p:anim>
                                    <p:anim calcmode="lin" valueType="num">
                                      <p:cBhvr>
                                        <p:cTn id="38" dur="1500" fill="hold"/>
                                        <p:tgtEl>
                                          <p:spTgt spid="25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258"/>
                                        </p:tgtEl>
                                        <p:attrNameLst>
                                          <p:attrName>style.visibility</p:attrName>
                                        </p:attrNameLst>
                                      </p:cBhvr>
                                      <p:to>
                                        <p:strVal val="visible"/>
                                      </p:to>
                                    </p:set>
                                    <p:anim calcmode="lin" valueType="num">
                                      <p:cBhvr>
                                        <p:cTn id="43" dur="1500" fill="hold"/>
                                        <p:tgtEl>
                                          <p:spTgt spid="258"/>
                                        </p:tgtEl>
                                        <p:attrNameLst>
                                          <p:attrName>ppt_x</p:attrName>
                                        </p:attrNameLst>
                                      </p:cBhvr>
                                      <p:tavLst>
                                        <p:tav tm="0">
                                          <p:val>
                                            <p:strVal val="0-#ppt_w/2"/>
                                          </p:val>
                                        </p:tav>
                                        <p:tav tm="100000">
                                          <p:val>
                                            <p:strVal val="#ppt_x"/>
                                          </p:val>
                                        </p:tav>
                                      </p:tavLst>
                                    </p:anim>
                                    <p:anim calcmode="lin" valueType="num">
                                      <p:cBhvr>
                                        <p:cTn id="44" dur="1500" fill="hold"/>
                                        <p:tgtEl>
                                          <p:spTgt spid="2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7" grpId="3"/>
      <p:bldP build="whole" bldLvl="1" animBg="1" rev="0" advAuto="0" spid="258" grpId="7"/>
      <p:bldP build="whole" bldLvl="1" animBg="1" rev="0" advAuto="0" spid="253" grpId="2"/>
      <p:bldP build="whole" bldLvl="1" animBg="1" rev="0" advAuto="0" spid="255" grpId="5"/>
      <p:bldP build="whole" bldLvl="1" animBg="1" rev="0" advAuto="0" spid="252" grpId="1"/>
      <p:bldP build="whole" bldLvl="1" animBg="1" rev="0" advAuto="0" spid="254" grpId="4"/>
      <p:bldP build="whole" bldLvl="1" animBg="1" rev="0" advAuto="0" spid="256" grpId="6"/>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API Gateway"/>
          <p:cNvSpPr txBox="1"/>
          <p:nvPr>
            <p:ph type="title" idx="4294967295"/>
          </p:nvPr>
        </p:nvSpPr>
        <p:spPr>
          <a:xfrm>
            <a:off x="407937" y="-1376021"/>
            <a:ext cx="12188926" cy="3302001"/>
          </a:xfrm>
          <a:prstGeom prst="rect">
            <a:avLst/>
          </a:prstGeom>
        </p:spPr>
        <p:txBody>
          <a:bodyPr anchor="b"/>
          <a:lstStyle>
            <a:lvl1pPr>
              <a:defRPr sz="6900"/>
            </a:lvl1pPr>
          </a:lstStyle>
          <a:p>
            <a:pPr/>
            <a:r>
              <a:t>API Gateway</a:t>
            </a:r>
          </a:p>
        </p:txBody>
      </p:sp>
      <p:pic>
        <p:nvPicPr>
          <p:cNvPr id="261" name="imageedit_1_9706140544.png" descr="imageedit_1_9706140544.png"/>
          <p:cNvPicPr>
            <a:picLocks noChangeAspect="1"/>
          </p:cNvPicPr>
          <p:nvPr/>
        </p:nvPicPr>
        <p:blipFill>
          <a:blip r:embed="rId2">
            <a:extLst/>
          </a:blip>
          <a:srcRect l="0" t="0" r="0" b="48506"/>
          <a:stretch>
            <a:fillRect/>
          </a:stretch>
        </p:blipFill>
        <p:spPr>
          <a:xfrm>
            <a:off x="977471" y="3771503"/>
            <a:ext cx="2286001" cy="2210418"/>
          </a:xfrm>
          <a:prstGeom prst="rect">
            <a:avLst/>
          </a:prstGeom>
          <a:ln w="12700">
            <a:miter lim="400000"/>
          </a:ln>
        </p:spPr>
      </p:pic>
      <p:pic>
        <p:nvPicPr>
          <p:cNvPr id="262" name="aws-api-gateway-icon.png" descr="aws-api-gateway-icon.png"/>
          <p:cNvPicPr>
            <a:picLocks noChangeAspect="1"/>
          </p:cNvPicPr>
          <p:nvPr/>
        </p:nvPicPr>
        <p:blipFill>
          <a:blip r:embed="rId3">
            <a:extLst/>
          </a:blip>
          <a:stretch>
            <a:fillRect/>
          </a:stretch>
        </p:blipFill>
        <p:spPr>
          <a:xfrm>
            <a:off x="4597400" y="2971800"/>
            <a:ext cx="3810000" cy="3810000"/>
          </a:xfrm>
          <a:prstGeom prst="rect">
            <a:avLst/>
          </a:prstGeom>
          <a:ln w="12700">
            <a:miter lim="400000"/>
          </a:ln>
        </p:spPr>
      </p:pic>
      <p:pic>
        <p:nvPicPr>
          <p:cNvPr id="263" name="20728984181536298169-512.png" descr="20728984181536298169-512.png"/>
          <p:cNvPicPr>
            <a:picLocks noChangeAspect="1"/>
          </p:cNvPicPr>
          <p:nvPr/>
        </p:nvPicPr>
        <p:blipFill>
          <a:blip r:embed="rId4">
            <a:extLst/>
          </a:blip>
          <a:stretch>
            <a:fillRect/>
          </a:stretch>
        </p:blipFill>
        <p:spPr>
          <a:xfrm>
            <a:off x="9613763" y="1485900"/>
            <a:ext cx="2540001" cy="2540001"/>
          </a:xfrm>
          <a:prstGeom prst="rect">
            <a:avLst/>
          </a:prstGeom>
          <a:ln w="12700">
            <a:miter lim="400000"/>
          </a:ln>
        </p:spPr>
      </p:pic>
      <p:pic>
        <p:nvPicPr>
          <p:cNvPr id="264" name="DynamoDb-1-900x500.png" descr="DynamoDb-1-900x500.png"/>
          <p:cNvPicPr>
            <a:picLocks noChangeAspect="1"/>
          </p:cNvPicPr>
          <p:nvPr/>
        </p:nvPicPr>
        <p:blipFill>
          <a:blip r:embed="rId5">
            <a:extLst/>
          </a:blip>
          <a:stretch>
            <a:fillRect/>
          </a:stretch>
        </p:blipFill>
        <p:spPr>
          <a:xfrm>
            <a:off x="7911963" y="6450153"/>
            <a:ext cx="5943601" cy="3302001"/>
          </a:xfrm>
          <a:prstGeom prst="rect">
            <a:avLst/>
          </a:prstGeom>
          <a:ln w="12700">
            <a:miter lim="400000"/>
          </a:ln>
        </p:spPr>
      </p:pic>
      <p:sp>
        <p:nvSpPr>
          <p:cNvPr id="270" name="Connection Line"/>
          <p:cNvSpPr/>
          <p:nvPr/>
        </p:nvSpPr>
        <p:spPr>
          <a:xfrm>
            <a:off x="2615771" y="4432087"/>
            <a:ext cx="3488696" cy="379951"/>
          </a:xfrm>
          <a:custGeom>
            <a:avLst/>
            <a:gdLst/>
            <a:ahLst/>
            <a:cxnLst>
              <a:cxn ang="0">
                <a:pos x="wd2" y="hd2"/>
              </a:cxn>
              <a:cxn ang="5400000">
                <a:pos x="wd2" y="hd2"/>
              </a:cxn>
              <a:cxn ang="10800000">
                <a:pos x="wd2" y="hd2"/>
              </a:cxn>
              <a:cxn ang="16200000">
                <a:pos x="wd2" y="hd2"/>
              </a:cxn>
            </a:cxnLst>
            <a:rect l="0" t="0" r="r" b="b"/>
            <a:pathLst>
              <a:path w="21600" h="16255" fill="norm" stroke="1" extrusionOk="0">
                <a:moveTo>
                  <a:pt x="0" y="16255"/>
                </a:moveTo>
                <a:cubicBezTo>
                  <a:pt x="7091" y="-4155"/>
                  <a:pt x="14291" y="-5345"/>
                  <a:pt x="21600" y="12686"/>
                </a:cubicBezTo>
              </a:path>
            </a:pathLst>
          </a:custGeom>
          <a:ln w="63500">
            <a:solidFill>
              <a:srgbClr val="FFFFFF"/>
            </a:solidFill>
            <a:miter lim="400000"/>
            <a:tailEnd type="triangle"/>
          </a:ln>
        </p:spPr>
        <p:txBody>
          <a:bodyPr/>
          <a:lstStyle/>
          <a:p>
            <a:pPr/>
          </a:p>
        </p:txBody>
      </p:sp>
      <p:sp>
        <p:nvSpPr>
          <p:cNvPr id="271" name="Connection Line"/>
          <p:cNvSpPr/>
          <p:nvPr/>
        </p:nvSpPr>
        <p:spPr>
          <a:xfrm>
            <a:off x="6900346" y="5001045"/>
            <a:ext cx="3239634" cy="2095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630" y="4180"/>
                  <a:pt x="15830" y="11380"/>
                  <a:pt x="21600" y="21600"/>
                </a:cubicBezTo>
              </a:path>
            </a:pathLst>
          </a:custGeom>
          <a:ln w="63500">
            <a:solidFill>
              <a:srgbClr val="FFFFFF"/>
            </a:solidFill>
            <a:miter lim="400000"/>
            <a:tailEnd type="triangle"/>
          </a:ln>
        </p:spPr>
        <p:txBody>
          <a:bodyPr/>
          <a:lstStyle/>
          <a:p>
            <a:pPr/>
          </a:p>
        </p:txBody>
      </p:sp>
      <p:sp>
        <p:nvSpPr>
          <p:cNvPr id="272" name="Connection Line"/>
          <p:cNvSpPr/>
          <p:nvPr/>
        </p:nvSpPr>
        <p:spPr>
          <a:xfrm>
            <a:off x="6900333" y="4510783"/>
            <a:ext cx="2874197" cy="235359"/>
          </a:xfrm>
          <a:custGeom>
            <a:avLst/>
            <a:gdLst/>
            <a:ahLst/>
            <a:cxnLst>
              <a:cxn ang="0">
                <a:pos x="wd2" y="hd2"/>
              </a:cxn>
              <a:cxn ang="5400000">
                <a:pos x="wd2" y="hd2"/>
              </a:cxn>
              <a:cxn ang="10800000">
                <a:pos x="wd2" y="hd2"/>
              </a:cxn>
              <a:cxn ang="16200000">
                <a:pos x="wd2" y="hd2"/>
              </a:cxn>
            </a:cxnLst>
            <a:rect l="0" t="0" r="r" b="b"/>
            <a:pathLst>
              <a:path w="21600" h="16204" fill="norm" stroke="1" extrusionOk="0">
                <a:moveTo>
                  <a:pt x="0" y="16204"/>
                </a:moveTo>
                <a:cubicBezTo>
                  <a:pt x="7382" y="-5063"/>
                  <a:pt x="14582" y="-5396"/>
                  <a:pt x="21600" y="15205"/>
                </a:cubicBezTo>
              </a:path>
            </a:pathLst>
          </a:custGeom>
          <a:ln w="63500">
            <a:solidFill>
              <a:srgbClr val="FFFFFF"/>
            </a:solidFill>
            <a:miter lim="400000"/>
            <a:tailEnd type="triangle"/>
          </a:ln>
        </p:spPr>
        <p:txBody>
          <a:bodyPr/>
          <a:lstStyle/>
          <a:p>
            <a:pPr/>
          </a:p>
        </p:txBody>
      </p:sp>
      <p:sp>
        <p:nvSpPr>
          <p:cNvPr id="273" name="Connection Line"/>
          <p:cNvSpPr/>
          <p:nvPr/>
        </p:nvSpPr>
        <p:spPr>
          <a:xfrm>
            <a:off x="7577266" y="2883724"/>
            <a:ext cx="2038536" cy="934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402" y="11011"/>
                  <a:pt x="13602" y="3811"/>
                  <a:pt x="21600" y="0"/>
                </a:cubicBezTo>
              </a:path>
            </a:pathLst>
          </a:custGeom>
          <a:ln w="63500">
            <a:solidFill>
              <a:srgbClr val="FFFFFF"/>
            </a:solidFill>
            <a:miter lim="400000"/>
            <a:tailEnd type="triangle"/>
          </a:ln>
        </p:spPr>
        <p:txBody>
          <a:bodyPr/>
          <a:lstStyle/>
          <a:p>
            <a:pPr/>
          </a:p>
        </p:txBody>
      </p:sp>
      <p:pic>
        <p:nvPicPr>
          <p:cNvPr id="269" name="Compute_AmazonEC2.png" descr="Compute_AmazonEC2.png"/>
          <p:cNvPicPr>
            <a:picLocks noChangeAspect="1"/>
          </p:cNvPicPr>
          <p:nvPr/>
        </p:nvPicPr>
        <p:blipFill>
          <a:blip r:embed="rId6">
            <a:extLst/>
          </a:blip>
          <a:stretch>
            <a:fillRect/>
          </a:stretch>
        </p:blipFill>
        <p:spPr>
          <a:xfrm>
            <a:off x="9232763" y="3585820"/>
            <a:ext cx="3302001" cy="3302001"/>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2000">
        <p15:prstTrans prst="pageCurlDouble"/>
      </p:transition>
    </mc:Choice>
    <mc:Choice xmlns:p14="http://schemas.microsoft.com/office/powerpoint/2010/main" Requires="p14">
      <p:transition spd="slow" advClick="1" p14:dur="2000">
        <p14:prism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261"/>
                                        </p:tgtEl>
                                        <p:attrNameLst>
                                          <p:attrName>style.visibility</p:attrName>
                                        </p:attrNameLst>
                                      </p:cBhvr>
                                      <p:to>
                                        <p:strVal val="visible"/>
                                      </p:to>
                                    </p:set>
                                    <p:anim calcmode="lin" valueType="num">
                                      <p:cBhvr>
                                        <p:cTn id="7" dur="1500" fill="hold"/>
                                        <p:tgtEl>
                                          <p:spTgt spid="261"/>
                                        </p:tgtEl>
                                        <p:attrNameLst>
                                          <p:attrName>ppt_w</p:attrName>
                                        </p:attrNameLst>
                                      </p:cBhvr>
                                      <p:tavLst>
                                        <p:tav tm="0" fmla="#ppt_w*sin(2.5*pi*$)">
                                          <p:val>
                                            <p:fltVal val="0"/>
                                          </p:val>
                                        </p:tav>
                                        <p:tav tm="100000">
                                          <p:val>
                                            <p:fltVal val="1"/>
                                          </p:val>
                                        </p:tav>
                                      </p:tavLst>
                                    </p:anim>
                                    <p:anim calcmode="lin" valueType="num">
                                      <p:cBhvr>
                                        <p:cTn id="8" dur="1500" fill="hold"/>
                                        <p:tgtEl>
                                          <p:spTgt spid="26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70"/>
                                        </p:tgtEl>
                                        <p:attrNameLst>
                                          <p:attrName>style.visibility</p:attrName>
                                        </p:attrNameLst>
                                      </p:cBhvr>
                                      <p:to>
                                        <p:strVal val="visible"/>
                                      </p:to>
                                    </p:set>
                                    <p:anim calcmode="lin" valueType="num">
                                      <p:cBhvr>
                                        <p:cTn id="13" dur="1500" fill="hold"/>
                                        <p:tgtEl>
                                          <p:spTgt spid="270"/>
                                        </p:tgtEl>
                                        <p:attrNameLst>
                                          <p:attrName>ppt_w</p:attrName>
                                        </p:attrNameLst>
                                      </p:cBhvr>
                                      <p:tavLst>
                                        <p:tav tm="0">
                                          <p:val>
                                            <p:fltVal val="0"/>
                                          </p:val>
                                        </p:tav>
                                        <p:tav tm="100000">
                                          <p:val>
                                            <p:strVal val="#ppt_w"/>
                                          </p:val>
                                        </p:tav>
                                      </p:tavLst>
                                    </p:anim>
                                    <p:anim calcmode="lin" valueType="num">
                                      <p:cBhvr>
                                        <p:cTn id="14" dur="1500" fill="hold"/>
                                        <p:tgtEl>
                                          <p:spTgt spid="27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62"/>
                                        </p:tgtEl>
                                        <p:attrNameLst>
                                          <p:attrName>style.visibility</p:attrName>
                                        </p:attrNameLst>
                                      </p:cBhvr>
                                      <p:to>
                                        <p:strVal val="visible"/>
                                      </p:to>
                                    </p:set>
                                    <p:anim calcmode="lin" valueType="num">
                                      <p:cBhvr>
                                        <p:cTn id="19" dur="1500" fill="hold"/>
                                        <p:tgtEl>
                                          <p:spTgt spid="262"/>
                                        </p:tgtEl>
                                        <p:attrNameLst>
                                          <p:attrName>ppt_w</p:attrName>
                                        </p:attrNameLst>
                                      </p:cBhvr>
                                      <p:tavLst>
                                        <p:tav tm="0">
                                          <p:val>
                                            <p:fltVal val="0"/>
                                          </p:val>
                                        </p:tav>
                                        <p:tav tm="100000">
                                          <p:val>
                                            <p:strVal val="#ppt_w"/>
                                          </p:val>
                                        </p:tav>
                                      </p:tavLst>
                                    </p:anim>
                                    <p:anim calcmode="lin" valueType="num">
                                      <p:cBhvr>
                                        <p:cTn id="20" dur="1500" fill="hold"/>
                                        <p:tgtEl>
                                          <p:spTgt spid="26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73"/>
                                        </p:tgtEl>
                                        <p:attrNameLst>
                                          <p:attrName>style.visibility</p:attrName>
                                        </p:attrNameLst>
                                      </p:cBhvr>
                                      <p:to>
                                        <p:strVal val="visible"/>
                                      </p:to>
                                    </p:set>
                                    <p:anim calcmode="lin" valueType="num">
                                      <p:cBhvr>
                                        <p:cTn id="25" dur="1500" fill="hold"/>
                                        <p:tgtEl>
                                          <p:spTgt spid="273"/>
                                        </p:tgtEl>
                                        <p:attrNameLst>
                                          <p:attrName>ppt_w</p:attrName>
                                        </p:attrNameLst>
                                      </p:cBhvr>
                                      <p:tavLst>
                                        <p:tav tm="0">
                                          <p:val>
                                            <p:fltVal val="0"/>
                                          </p:val>
                                        </p:tav>
                                        <p:tav tm="100000">
                                          <p:val>
                                            <p:strVal val="#ppt_w"/>
                                          </p:val>
                                        </p:tav>
                                      </p:tavLst>
                                    </p:anim>
                                    <p:anim calcmode="lin" valueType="num">
                                      <p:cBhvr>
                                        <p:cTn id="26" dur="1500" fill="hold"/>
                                        <p:tgtEl>
                                          <p:spTgt spid="273"/>
                                        </p:tgtEl>
                                        <p:attrNameLst>
                                          <p:attrName>ppt_h</p:attrName>
                                        </p:attrNameLst>
                                      </p:cBhvr>
                                      <p:tavLst>
                                        <p:tav tm="0">
                                          <p:val>
                                            <p:fltVal val="0"/>
                                          </p:val>
                                        </p:tav>
                                        <p:tav tm="100000">
                                          <p:val>
                                            <p:strVal val="#ppt_h"/>
                                          </p:val>
                                        </p:tav>
                                      </p:tavLst>
                                    </p:anim>
                                  </p:childTnLst>
                                </p:cTn>
                              </p:par>
                            </p:childTnLst>
                          </p:cTn>
                        </p:par>
                        <p:par>
                          <p:cTn id="27" fill="hold">
                            <p:stCondLst>
                              <p:cond delay="1500"/>
                            </p:stCondLst>
                            <p:childTnLst>
                              <p:par>
                                <p:cTn id="28" presetClass="entr" nodeType="afterEffect" presetSubtype="16" presetID="23" grpId="5" fill="hold">
                                  <p:stCondLst>
                                    <p:cond delay="0"/>
                                  </p:stCondLst>
                                  <p:iterate type="el" backwards="0">
                                    <p:tmAbs val="0"/>
                                  </p:iterate>
                                  <p:childTnLst>
                                    <p:set>
                                      <p:cBhvr>
                                        <p:cTn id="29" fill="hold"/>
                                        <p:tgtEl>
                                          <p:spTgt spid="272"/>
                                        </p:tgtEl>
                                        <p:attrNameLst>
                                          <p:attrName>style.visibility</p:attrName>
                                        </p:attrNameLst>
                                      </p:cBhvr>
                                      <p:to>
                                        <p:strVal val="visible"/>
                                      </p:to>
                                    </p:set>
                                    <p:anim calcmode="lin" valueType="num">
                                      <p:cBhvr>
                                        <p:cTn id="30" dur="1500" fill="hold"/>
                                        <p:tgtEl>
                                          <p:spTgt spid="272"/>
                                        </p:tgtEl>
                                        <p:attrNameLst>
                                          <p:attrName>ppt_w</p:attrName>
                                        </p:attrNameLst>
                                      </p:cBhvr>
                                      <p:tavLst>
                                        <p:tav tm="0">
                                          <p:val>
                                            <p:fltVal val="0"/>
                                          </p:val>
                                        </p:tav>
                                        <p:tav tm="100000">
                                          <p:val>
                                            <p:strVal val="#ppt_w"/>
                                          </p:val>
                                        </p:tav>
                                      </p:tavLst>
                                    </p:anim>
                                    <p:anim calcmode="lin" valueType="num">
                                      <p:cBhvr>
                                        <p:cTn id="31" dur="1500" fill="hold"/>
                                        <p:tgtEl>
                                          <p:spTgt spid="272"/>
                                        </p:tgtEl>
                                        <p:attrNameLst>
                                          <p:attrName>ppt_h</p:attrName>
                                        </p:attrNameLst>
                                      </p:cBhvr>
                                      <p:tavLst>
                                        <p:tav tm="0">
                                          <p:val>
                                            <p:fltVal val="0"/>
                                          </p:val>
                                        </p:tav>
                                        <p:tav tm="100000">
                                          <p:val>
                                            <p:strVal val="#ppt_h"/>
                                          </p:val>
                                        </p:tav>
                                      </p:tavLst>
                                    </p:anim>
                                  </p:childTnLst>
                                </p:cTn>
                              </p:par>
                            </p:childTnLst>
                          </p:cTn>
                        </p:par>
                        <p:par>
                          <p:cTn id="32" fill="hold">
                            <p:stCondLst>
                              <p:cond delay="3000"/>
                            </p:stCondLst>
                            <p:childTnLst>
                              <p:par>
                                <p:cTn id="33" presetClass="entr" nodeType="afterEffect" presetSubtype="16" presetID="23" grpId="6" fill="hold">
                                  <p:stCondLst>
                                    <p:cond delay="0"/>
                                  </p:stCondLst>
                                  <p:iterate type="el" backwards="0">
                                    <p:tmAbs val="0"/>
                                  </p:iterate>
                                  <p:childTnLst>
                                    <p:set>
                                      <p:cBhvr>
                                        <p:cTn id="34" fill="hold"/>
                                        <p:tgtEl>
                                          <p:spTgt spid="271"/>
                                        </p:tgtEl>
                                        <p:attrNameLst>
                                          <p:attrName>style.visibility</p:attrName>
                                        </p:attrNameLst>
                                      </p:cBhvr>
                                      <p:to>
                                        <p:strVal val="visible"/>
                                      </p:to>
                                    </p:set>
                                    <p:anim calcmode="lin" valueType="num">
                                      <p:cBhvr>
                                        <p:cTn id="35" dur="1500" fill="hold"/>
                                        <p:tgtEl>
                                          <p:spTgt spid="271"/>
                                        </p:tgtEl>
                                        <p:attrNameLst>
                                          <p:attrName>ppt_w</p:attrName>
                                        </p:attrNameLst>
                                      </p:cBhvr>
                                      <p:tavLst>
                                        <p:tav tm="0">
                                          <p:val>
                                            <p:fltVal val="0"/>
                                          </p:val>
                                        </p:tav>
                                        <p:tav tm="100000">
                                          <p:val>
                                            <p:strVal val="#ppt_w"/>
                                          </p:val>
                                        </p:tav>
                                      </p:tavLst>
                                    </p:anim>
                                    <p:anim calcmode="lin" valueType="num">
                                      <p:cBhvr>
                                        <p:cTn id="36" dur="1500" fill="hold"/>
                                        <p:tgtEl>
                                          <p:spTgt spid="271"/>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16" presetID="23" grpId="7" fill="hold">
                                  <p:stCondLst>
                                    <p:cond delay="0"/>
                                  </p:stCondLst>
                                  <p:iterate type="el" backwards="0">
                                    <p:tmAbs val="0"/>
                                  </p:iterate>
                                  <p:childTnLst>
                                    <p:set>
                                      <p:cBhvr>
                                        <p:cTn id="40" fill="hold"/>
                                        <p:tgtEl>
                                          <p:spTgt spid="263"/>
                                        </p:tgtEl>
                                        <p:attrNameLst>
                                          <p:attrName>style.visibility</p:attrName>
                                        </p:attrNameLst>
                                      </p:cBhvr>
                                      <p:to>
                                        <p:strVal val="visible"/>
                                      </p:to>
                                    </p:set>
                                    <p:anim calcmode="lin" valueType="num">
                                      <p:cBhvr>
                                        <p:cTn id="41" dur="1500" fill="hold"/>
                                        <p:tgtEl>
                                          <p:spTgt spid="263"/>
                                        </p:tgtEl>
                                        <p:attrNameLst>
                                          <p:attrName>ppt_w</p:attrName>
                                        </p:attrNameLst>
                                      </p:cBhvr>
                                      <p:tavLst>
                                        <p:tav tm="0">
                                          <p:val>
                                            <p:fltVal val="0"/>
                                          </p:val>
                                        </p:tav>
                                        <p:tav tm="100000">
                                          <p:val>
                                            <p:strVal val="#ppt_w"/>
                                          </p:val>
                                        </p:tav>
                                      </p:tavLst>
                                    </p:anim>
                                    <p:anim calcmode="lin" valueType="num">
                                      <p:cBhvr>
                                        <p:cTn id="42" dur="1500" fill="hold"/>
                                        <p:tgtEl>
                                          <p:spTgt spid="263"/>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16" presetID="23" grpId="8" fill="hold">
                                  <p:stCondLst>
                                    <p:cond delay="0"/>
                                  </p:stCondLst>
                                  <p:iterate type="el" backwards="0">
                                    <p:tmAbs val="0"/>
                                  </p:iterate>
                                  <p:childTnLst>
                                    <p:set>
                                      <p:cBhvr>
                                        <p:cTn id="46" fill="hold"/>
                                        <p:tgtEl>
                                          <p:spTgt spid="269"/>
                                        </p:tgtEl>
                                        <p:attrNameLst>
                                          <p:attrName>style.visibility</p:attrName>
                                        </p:attrNameLst>
                                      </p:cBhvr>
                                      <p:to>
                                        <p:strVal val="visible"/>
                                      </p:to>
                                    </p:set>
                                    <p:anim calcmode="lin" valueType="num">
                                      <p:cBhvr>
                                        <p:cTn id="47" dur="1500" fill="hold"/>
                                        <p:tgtEl>
                                          <p:spTgt spid="269"/>
                                        </p:tgtEl>
                                        <p:attrNameLst>
                                          <p:attrName>ppt_w</p:attrName>
                                        </p:attrNameLst>
                                      </p:cBhvr>
                                      <p:tavLst>
                                        <p:tav tm="0">
                                          <p:val>
                                            <p:fltVal val="0"/>
                                          </p:val>
                                        </p:tav>
                                        <p:tav tm="100000">
                                          <p:val>
                                            <p:strVal val="#ppt_w"/>
                                          </p:val>
                                        </p:tav>
                                      </p:tavLst>
                                    </p:anim>
                                    <p:anim calcmode="lin" valueType="num">
                                      <p:cBhvr>
                                        <p:cTn id="48" dur="1500" fill="hold"/>
                                        <p:tgtEl>
                                          <p:spTgt spid="269"/>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16" presetID="23" grpId="9" fill="hold">
                                  <p:stCondLst>
                                    <p:cond delay="0"/>
                                  </p:stCondLst>
                                  <p:iterate type="el" backwards="0">
                                    <p:tmAbs val="0"/>
                                  </p:iterate>
                                  <p:childTnLst>
                                    <p:set>
                                      <p:cBhvr>
                                        <p:cTn id="52" fill="hold"/>
                                        <p:tgtEl>
                                          <p:spTgt spid="264"/>
                                        </p:tgtEl>
                                        <p:attrNameLst>
                                          <p:attrName>style.visibility</p:attrName>
                                        </p:attrNameLst>
                                      </p:cBhvr>
                                      <p:to>
                                        <p:strVal val="visible"/>
                                      </p:to>
                                    </p:set>
                                    <p:anim calcmode="lin" valueType="num">
                                      <p:cBhvr>
                                        <p:cTn id="53" dur="1500" fill="hold"/>
                                        <p:tgtEl>
                                          <p:spTgt spid="264"/>
                                        </p:tgtEl>
                                        <p:attrNameLst>
                                          <p:attrName>ppt_w</p:attrName>
                                        </p:attrNameLst>
                                      </p:cBhvr>
                                      <p:tavLst>
                                        <p:tav tm="0">
                                          <p:val>
                                            <p:fltVal val="0"/>
                                          </p:val>
                                        </p:tav>
                                        <p:tav tm="100000">
                                          <p:val>
                                            <p:strVal val="#ppt_w"/>
                                          </p:val>
                                        </p:tav>
                                      </p:tavLst>
                                    </p:anim>
                                    <p:anim calcmode="lin" valueType="num">
                                      <p:cBhvr>
                                        <p:cTn id="54" dur="1500" fill="hold"/>
                                        <p:tgtEl>
                                          <p:spTgt spid="26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1" grpId="1"/>
      <p:bldP build="whole" bldLvl="1" animBg="1" rev="0" advAuto="0" spid="269" grpId="8"/>
      <p:bldP build="whole" bldLvl="1" animBg="1" rev="0" advAuto="0" spid="270" grpId="2"/>
      <p:bldP build="whole" bldLvl="1" animBg="1" rev="0" advAuto="0" spid="273" grpId="4"/>
      <p:bldP build="whole" bldLvl="1" animBg="1" rev="0" advAuto="0" spid="272" grpId="5"/>
      <p:bldP build="whole" bldLvl="1" animBg="1" rev="0" advAuto="0" spid="262" grpId="3"/>
      <p:bldP build="whole" bldLvl="1" animBg="1" rev="0" advAuto="0" spid="264" grpId="9"/>
      <p:bldP build="whole" bldLvl="1" animBg="1" rev="0" advAuto="0" spid="271" grpId="6"/>
      <p:bldP build="whole" bldLvl="1" animBg="1" rev="0" advAuto="0" spid="263" grpId="7"/>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What can API Gateway do?"/>
          <p:cNvSpPr txBox="1"/>
          <p:nvPr>
            <p:ph type="title" idx="4294967295"/>
          </p:nvPr>
        </p:nvSpPr>
        <p:spPr>
          <a:xfrm>
            <a:off x="407937" y="-1261721"/>
            <a:ext cx="12188926" cy="3302001"/>
          </a:xfrm>
          <a:prstGeom prst="rect">
            <a:avLst/>
          </a:prstGeom>
        </p:spPr>
        <p:txBody>
          <a:bodyPr anchor="b"/>
          <a:lstStyle>
            <a:lvl1pPr>
              <a:defRPr sz="6900"/>
            </a:lvl1pPr>
          </a:lstStyle>
          <a:p>
            <a:pPr/>
            <a:r>
              <a:t>What can API Gateway do?</a:t>
            </a:r>
          </a:p>
        </p:txBody>
      </p:sp>
      <p:sp>
        <p:nvSpPr>
          <p:cNvPr id="276" name="Expose HTTPS endpoints to define a RESTful API"/>
          <p:cNvSpPr txBox="1"/>
          <p:nvPr/>
        </p:nvSpPr>
        <p:spPr>
          <a:xfrm>
            <a:off x="1494980" y="3236570"/>
            <a:ext cx="75934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Expose HTTPS endpoints to define a RESTful API</a:t>
            </a:r>
          </a:p>
        </p:txBody>
      </p:sp>
      <p:sp>
        <p:nvSpPr>
          <p:cNvPr id="277" name="Serverless-ly connect to services like Lambda &amp; DynamoDB"/>
          <p:cNvSpPr txBox="1"/>
          <p:nvPr/>
        </p:nvSpPr>
        <p:spPr>
          <a:xfrm>
            <a:off x="1493737" y="3725520"/>
            <a:ext cx="91451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Serverless-ly connect to services like Lambda &amp; DynamoDB</a:t>
            </a:r>
          </a:p>
        </p:txBody>
      </p:sp>
      <p:sp>
        <p:nvSpPr>
          <p:cNvPr id="278" name="Send each API endpoint to a different target"/>
          <p:cNvSpPr txBox="1"/>
          <p:nvPr/>
        </p:nvSpPr>
        <p:spPr>
          <a:xfrm>
            <a:off x="1499180" y="4214470"/>
            <a:ext cx="680824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Send each API endpoint to a different target</a:t>
            </a:r>
          </a:p>
        </p:txBody>
      </p:sp>
      <p:sp>
        <p:nvSpPr>
          <p:cNvPr id="279" name="Run efficiently with low cost"/>
          <p:cNvSpPr txBox="1"/>
          <p:nvPr/>
        </p:nvSpPr>
        <p:spPr>
          <a:xfrm>
            <a:off x="1505175" y="4703420"/>
            <a:ext cx="452894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Run efficiently with low cost</a:t>
            </a:r>
          </a:p>
        </p:txBody>
      </p:sp>
      <p:sp>
        <p:nvSpPr>
          <p:cNvPr id="280" name="Scale effortlessly"/>
          <p:cNvSpPr txBox="1"/>
          <p:nvPr/>
        </p:nvSpPr>
        <p:spPr>
          <a:xfrm>
            <a:off x="1508070" y="5192370"/>
            <a:ext cx="29324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Scale effortlessly</a:t>
            </a:r>
          </a:p>
        </p:txBody>
      </p:sp>
      <p:sp>
        <p:nvSpPr>
          <p:cNvPr id="281" name="Track and control usage by API key"/>
          <p:cNvSpPr txBox="1"/>
          <p:nvPr/>
        </p:nvSpPr>
        <p:spPr>
          <a:xfrm>
            <a:off x="1505581" y="5681320"/>
            <a:ext cx="556191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Track and control usage by API key</a:t>
            </a:r>
          </a:p>
        </p:txBody>
      </p:sp>
      <p:sp>
        <p:nvSpPr>
          <p:cNvPr id="282" name="Throttle requests to prevent attacks"/>
          <p:cNvSpPr txBox="1"/>
          <p:nvPr/>
        </p:nvSpPr>
        <p:spPr>
          <a:xfrm>
            <a:off x="1510247" y="6170270"/>
            <a:ext cx="565305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Throttle requests to prevent attacks</a:t>
            </a:r>
          </a:p>
        </p:txBody>
      </p:sp>
      <p:sp>
        <p:nvSpPr>
          <p:cNvPr id="283" name="Connect to CloudWatch to log all requests for monitoring"/>
          <p:cNvSpPr txBox="1"/>
          <p:nvPr/>
        </p:nvSpPr>
        <p:spPr>
          <a:xfrm>
            <a:off x="1512025" y="6659220"/>
            <a:ext cx="874920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Connect to CloudWatch to log all requests for monitoring</a:t>
            </a:r>
          </a:p>
        </p:txBody>
      </p:sp>
      <p:sp>
        <p:nvSpPr>
          <p:cNvPr id="284" name="Maintain multiple versions of your API"/>
          <p:cNvSpPr txBox="1"/>
          <p:nvPr/>
        </p:nvSpPr>
        <p:spPr>
          <a:xfrm>
            <a:off x="1512025" y="7148170"/>
            <a:ext cx="594352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Maintain multiple versions of your API</a:t>
            </a:r>
          </a:p>
        </p:txBody>
      </p:sp>
    </p:spTree>
  </p:cSld>
  <p:clrMapOvr>
    <a:masterClrMapping/>
  </p:clrMapOvr>
  <mc:AlternateContent xmlns:mc="http://schemas.openxmlformats.org/markup-compatibility/2006">
    <mc:Choice xmlns:p14="http://schemas.microsoft.com/office/powerpoint/2010/main" Requires="p14">
      <p:transition spd="slow" advClick="1" p14:dur="2000">
        <p:checker dir="horz"/>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76"/>
                                        </p:tgtEl>
                                        <p:attrNameLst>
                                          <p:attrName>style.visibility</p:attrName>
                                        </p:attrNameLst>
                                      </p:cBhvr>
                                      <p:to>
                                        <p:strVal val="visible"/>
                                      </p:to>
                                    </p:set>
                                    <p:anim calcmode="lin" valueType="num">
                                      <p:cBhvr>
                                        <p:cTn id="7" dur="1500" fill="hold"/>
                                        <p:tgtEl>
                                          <p:spTgt spid="276"/>
                                        </p:tgtEl>
                                        <p:attrNameLst>
                                          <p:attrName>ppt_w</p:attrName>
                                        </p:attrNameLst>
                                      </p:cBhvr>
                                      <p:tavLst>
                                        <p:tav tm="0">
                                          <p:val>
                                            <p:fltVal val="0"/>
                                          </p:val>
                                        </p:tav>
                                        <p:tav tm="100000">
                                          <p:val>
                                            <p:strVal val="#ppt_w"/>
                                          </p:val>
                                        </p:tav>
                                      </p:tavLst>
                                    </p:anim>
                                    <p:anim calcmode="lin" valueType="num">
                                      <p:cBhvr>
                                        <p:cTn id="8" dur="1500" fill="hold"/>
                                        <p:tgtEl>
                                          <p:spTgt spid="2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77"/>
                                        </p:tgtEl>
                                        <p:attrNameLst>
                                          <p:attrName>style.visibility</p:attrName>
                                        </p:attrNameLst>
                                      </p:cBhvr>
                                      <p:to>
                                        <p:strVal val="visible"/>
                                      </p:to>
                                    </p:set>
                                    <p:anim calcmode="lin" valueType="num">
                                      <p:cBhvr>
                                        <p:cTn id="13" dur="1500" fill="hold"/>
                                        <p:tgtEl>
                                          <p:spTgt spid="277"/>
                                        </p:tgtEl>
                                        <p:attrNameLst>
                                          <p:attrName>ppt_w</p:attrName>
                                        </p:attrNameLst>
                                      </p:cBhvr>
                                      <p:tavLst>
                                        <p:tav tm="0">
                                          <p:val>
                                            <p:fltVal val="0"/>
                                          </p:val>
                                        </p:tav>
                                        <p:tav tm="100000">
                                          <p:val>
                                            <p:strVal val="#ppt_w"/>
                                          </p:val>
                                        </p:tav>
                                      </p:tavLst>
                                    </p:anim>
                                    <p:anim calcmode="lin" valueType="num">
                                      <p:cBhvr>
                                        <p:cTn id="14" dur="1500" fill="hold"/>
                                        <p:tgtEl>
                                          <p:spTgt spid="2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78"/>
                                        </p:tgtEl>
                                        <p:attrNameLst>
                                          <p:attrName>style.visibility</p:attrName>
                                        </p:attrNameLst>
                                      </p:cBhvr>
                                      <p:to>
                                        <p:strVal val="visible"/>
                                      </p:to>
                                    </p:set>
                                    <p:anim calcmode="lin" valueType="num">
                                      <p:cBhvr>
                                        <p:cTn id="19" dur="1500" fill="hold"/>
                                        <p:tgtEl>
                                          <p:spTgt spid="278"/>
                                        </p:tgtEl>
                                        <p:attrNameLst>
                                          <p:attrName>ppt_w</p:attrName>
                                        </p:attrNameLst>
                                      </p:cBhvr>
                                      <p:tavLst>
                                        <p:tav tm="0">
                                          <p:val>
                                            <p:fltVal val="0"/>
                                          </p:val>
                                        </p:tav>
                                        <p:tav tm="100000">
                                          <p:val>
                                            <p:strVal val="#ppt_w"/>
                                          </p:val>
                                        </p:tav>
                                      </p:tavLst>
                                    </p:anim>
                                    <p:anim calcmode="lin" valueType="num">
                                      <p:cBhvr>
                                        <p:cTn id="20" dur="1500" fill="hold"/>
                                        <p:tgtEl>
                                          <p:spTgt spid="2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79"/>
                                        </p:tgtEl>
                                        <p:attrNameLst>
                                          <p:attrName>style.visibility</p:attrName>
                                        </p:attrNameLst>
                                      </p:cBhvr>
                                      <p:to>
                                        <p:strVal val="visible"/>
                                      </p:to>
                                    </p:set>
                                    <p:anim calcmode="lin" valueType="num">
                                      <p:cBhvr>
                                        <p:cTn id="25" dur="1500" fill="hold"/>
                                        <p:tgtEl>
                                          <p:spTgt spid="279"/>
                                        </p:tgtEl>
                                        <p:attrNameLst>
                                          <p:attrName>ppt_w</p:attrName>
                                        </p:attrNameLst>
                                      </p:cBhvr>
                                      <p:tavLst>
                                        <p:tav tm="0">
                                          <p:val>
                                            <p:fltVal val="0"/>
                                          </p:val>
                                        </p:tav>
                                        <p:tav tm="100000">
                                          <p:val>
                                            <p:strVal val="#ppt_w"/>
                                          </p:val>
                                        </p:tav>
                                      </p:tavLst>
                                    </p:anim>
                                    <p:anim calcmode="lin" valueType="num">
                                      <p:cBhvr>
                                        <p:cTn id="26" dur="1500" fill="hold"/>
                                        <p:tgtEl>
                                          <p:spTgt spid="2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280"/>
                                        </p:tgtEl>
                                        <p:attrNameLst>
                                          <p:attrName>style.visibility</p:attrName>
                                        </p:attrNameLst>
                                      </p:cBhvr>
                                      <p:to>
                                        <p:strVal val="visible"/>
                                      </p:to>
                                    </p:set>
                                    <p:anim calcmode="lin" valueType="num">
                                      <p:cBhvr>
                                        <p:cTn id="31" dur="1500" fill="hold"/>
                                        <p:tgtEl>
                                          <p:spTgt spid="280"/>
                                        </p:tgtEl>
                                        <p:attrNameLst>
                                          <p:attrName>ppt_w</p:attrName>
                                        </p:attrNameLst>
                                      </p:cBhvr>
                                      <p:tavLst>
                                        <p:tav tm="0">
                                          <p:val>
                                            <p:fltVal val="0"/>
                                          </p:val>
                                        </p:tav>
                                        <p:tav tm="100000">
                                          <p:val>
                                            <p:strVal val="#ppt_w"/>
                                          </p:val>
                                        </p:tav>
                                      </p:tavLst>
                                    </p:anim>
                                    <p:anim calcmode="lin" valueType="num">
                                      <p:cBhvr>
                                        <p:cTn id="32" dur="1500" fill="hold"/>
                                        <p:tgtEl>
                                          <p:spTgt spid="2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281"/>
                                        </p:tgtEl>
                                        <p:attrNameLst>
                                          <p:attrName>style.visibility</p:attrName>
                                        </p:attrNameLst>
                                      </p:cBhvr>
                                      <p:to>
                                        <p:strVal val="visible"/>
                                      </p:to>
                                    </p:set>
                                    <p:anim calcmode="lin" valueType="num">
                                      <p:cBhvr>
                                        <p:cTn id="37" dur="1500" fill="hold"/>
                                        <p:tgtEl>
                                          <p:spTgt spid="281"/>
                                        </p:tgtEl>
                                        <p:attrNameLst>
                                          <p:attrName>ppt_w</p:attrName>
                                        </p:attrNameLst>
                                      </p:cBhvr>
                                      <p:tavLst>
                                        <p:tav tm="0">
                                          <p:val>
                                            <p:fltVal val="0"/>
                                          </p:val>
                                        </p:tav>
                                        <p:tav tm="100000">
                                          <p:val>
                                            <p:strVal val="#ppt_w"/>
                                          </p:val>
                                        </p:tav>
                                      </p:tavLst>
                                    </p:anim>
                                    <p:anim calcmode="lin" valueType="num">
                                      <p:cBhvr>
                                        <p:cTn id="38" dur="1500" fill="hold"/>
                                        <p:tgtEl>
                                          <p:spTgt spid="2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7" fill="hold">
                                  <p:stCondLst>
                                    <p:cond delay="0"/>
                                  </p:stCondLst>
                                  <p:iterate type="el" backwards="0">
                                    <p:tmAbs val="0"/>
                                  </p:iterate>
                                  <p:childTnLst>
                                    <p:set>
                                      <p:cBhvr>
                                        <p:cTn id="42" fill="hold"/>
                                        <p:tgtEl>
                                          <p:spTgt spid="282"/>
                                        </p:tgtEl>
                                        <p:attrNameLst>
                                          <p:attrName>style.visibility</p:attrName>
                                        </p:attrNameLst>
                                      </p:cBhvr>
                                      <p:to>
                                        <p:strVal val="visible"/>
                                      </p:to>
                                    </p:set>
                                    <p:anim calcmode="lin" valueType="num">
                                      <p:cBhvr>
                                        <p:cTn id="43" dur="1500" fill="hold"/>
                                        <p:tgtEl>
                                          <p:spTgt spid="282"/>
                                        </p:tgtEl>
                                        <p:attrNameLst>
                                          <p:attrName>ppt_w</p:attrName>
                                        </p:attrNameLst>
                                      </p:cBhvr>
                                      <p:tavLst>
                                        <p:tav tm="0">
                                          <p:val>
                                            <p:fltVal val="0"/>
                                          </p:val>
                                        </p:tav>
                                        <p:tav tm="100000">
                                          <p:val>
                                            <p:strVal val="#ppt_w"/>
                                          </p:val>
                                        </p:tav>
                                      </p:tavLst>
                                    </p:anim>
                                    <p:anim calcmode="lin" valueType="num">
                                      <p:cBhvr>
                                        <p:cTn id="44" dur="1500" fill="hold"/>
                                        <p:tgtEl>
                                          <p:spTgt spid="28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6" presetID="23" grpId="8" fill="hold">
                                  <p:stCondLst>
                                    <p:cond delay="0"/>
                                  </p:stCondLst>
                                  <p:iterate type="el" backwards="0">
                                    <p:tmAbs val="0"/>
                                  </p:iterate>
                                  <p:childTnLst>
                                    <p:set>
                                      <p:cBhvr>
                                        <p:cTn id="48" fill="hold"/>
                                        <p:tgtEl>
                                          <p:spTgt spid="283"/>
                                        </p:tgtEl>
                                        <p:attrNameLst>
                                          <p:attrName>style.visibility</p:attrName>
                                        </p:attrNameLst>
                                      </p:cBhvr>
                                      <p:to>
                                        <p:strVal val="visible"/>
                                      </p:to>
                                    </p:set>
                                    <p:anim calcmode="lin" valueType="num">
                                      <p:cBhvr>
                                        <p:cTn id="49" dur="1500" fill="hold"/>
                                        <p:tgtEl>
                                          <p:spTgt spid="283"/>
                                        </p:tgtEl>
                                        <p:attrNameLst>
                                          <p:attrName>ppt_w</p:attrName>
                                        </p:attrNameLst>
                                      </p:cBhvr>
                                      <p:tavLst>
                                        <p:tav tm="0">
                                          <p:val>
                                            <p:fltVal val="0"/>
                                          </p:val>
                                        </p:tav>
                                        <p:tav tm="100000">
                                          <p:val>
                                            <p:strVal val="#ppt_w"/>
                                          </p:val>
                                        </p:tav>
                                      </p:tavLst>
                                    </p:anim>
                                    <p:anim calcmode="lin" valueType="num">
                                      <p:cBhvr>
                                        <p:cTn id="50" dur="1500" fill="hold"/>
                                        <p:tgtEl>
                                          <p:spTgt spid="283"/>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16" presetID="23" grpId="9" fill="hold">
                                  <p:stCondLst>
                                    <p:cond delay="0"/>
                                  </p:stCondLst>
                                  <p:iterate type="el" backwards="0">
                                    <p:tmAbs val="0"/>
                                  </p:iterate>
                                  <p:childTnLst>
                                    <p:set>
                                      <p:cBhvr>
                                        <p:cTn id="54" fill="hold"/>
                                        <p:tgtEl>
                                          <p:spTgt spid="284"/>
                                        </p:tgtEl>
                                        <p:attrNameLst>
                                          <p:attrName>style.visibility</p:attrName>
                                        </p:attrNameLst>
                                      </p:cBhvr>
                                      <p:to>
                                        <p:strVal val="visible"/>
                                      </p:to>
                                    </p:set>
                                    <p:anim calcmode="lin" valueType="num">
                                      <p:cBhvr>
                                        <p:cTn id="55" dur="1500" fill="hold"/>
                                        <p:tgtEl>
                                          <p:spTgt spid="284"/>
                                        </p:tgtEl>
                                        <p:attrNameLst>
                                          <p:attrName>ppt_w</p:attrName>
                                        </p:attrNameLst>
                                      </p:cBhvr>
                                      <p:tavLst>
                                        <p:tav tm="0">
                                          <p:val>
                                            <p:fltVal val="0"/>
                                          </p:val>
                                        </p:tav>
                                        <p:tav tm="100000">
                                          <p:val>
                                            <p:strVal val="#ppt_w"/>
                                          </p:val>
                                        </p:tav>
                                      </p:tavLst>
                                    </p:anim>
                                    <p:anim calcmode="lin" valueType="num">
                                      <p:cBhvr>
                                        <p:cTn id="56" dur="1500" fill="hold"/>
                                        <p:tgtEl>
                                          <p:spTgt spid="28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0" grpId="5"/>
      <p:bldP build="whole" bldLvl="1" animBg="1" rev="0" advAuto="0" spid="277" grpId="2"/>
      <p:bldP build="whole" bldLvl="1" animBg="1" rev="0" advAuto="0" spid="281" grpId="6"/>
      <p:bldP build="whole" bldLvl="1" animBg="1" rev="0" advAuto="0" spid="278" grpId="3"/>
      <p:bldP build="whole" bldLvl="1" animBg="1" rev="0" advAuto="0" spid="283" grpId="8"/>
      <p:bldP build="whole" bldLvl="1" animBg="1" rev="0" advAuto="0" spid="284" grpId="9"/>
      <p:bldP build="whole" bldLvl="1" animBg="1" rev="0" advAuto="0" spid="276" grpId="1"/>
      <p:bldP build="whole" bldLvl="1" animBg="1" rev="0" advAuto="0" spid="282" grpId="7"/>
      <p:bldP build="whole" bldLvl="1" animBg="1" rev="0" advAuto="0" spid="279" grpId="4"/>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How do I configure…"/>
          <p:cNvSpPr txBox="1"/>
          <p:nvPr>
            <p:ph type="title" idx="4294967295"/>
          </p:nvPr>
        </p:nvSpPr>
        <p:spPr>
          <a:xfrm>
            <a:off x="407937" y="-1261721"/>
            <a:ext cx="12188926" cy="3302001"/>
          </a:xfrm>
          <a:prstGeom prst="rect">
            <a:avLst/>
          </a:prstGeom>
        </p:spPr>
        <p:txBody>
          <a:bodyPr anchor="b"/>
          <a:lstStyle/>
          <a:p>
            <a:pPr>
              <a:defRPr sz="6900"/>
            </a:pPr>
            <a:r>
              <a:t>How do I configure</a:t>
            </a:r>
          </a:p>
          <a:p>
            <a:pPr>
              <a:defRPr sz="6900"/>
            </a:pPr>
            <a:r>
              <a:t>API Gateway?</a:t>
            </a:r>
          </a:p>
        </p:txBody>
      </p:sp>
      <p:sp>
        <p:nvSpPr>
          <p:cNvPr id="287" name="Define an API (container)"/>
          <p:cNvSpPr txBox="1"/>
          <p:nvPr/>
        </p:nvSpPr>
        <p:spPr>
          <a:xfrm>
            <a:off x="1494980" y="3236570"/>
            <a:ext cx="405986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Define an API (container)</a:t>
            </a:r>
          </a:p>
        </p:txBody>
      </p:sp>
      <p:sp>
        <p:nvSpPr>
          <p:cNvPr id="288" name="Define Resources and nested Resources (URL paths)"/>
          <p:cNvSpPr txBox="1"/>
          <p:nvPr/>
        </p:nvSpPr>
        <p:spPr>
          <a:xfrm>
            <a:off x="1493737" y="3725520"/>
            <a:ext cx="815332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Define Resources and nested Resources (URL paths)</a:t>
            </a:r>
          </a:p>
        </p:txBody>
      </p:sp>
      <p:sp>
        <p:nvSpPr>
          <p:cNvPr id="289" name="For each Resource:"/>
          <p:cNvSpPr txBox="1"/>
          <p:nvPr/>
        </p:nvSpPr>
        <p:spPr>
          <a:xfrm>
            <a:off x="1499180" y="4214470"/>
            <a:ext cx="32817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For each Resource:</a:t>
            </a:r>
          </a:p>
        </p:txBody>
      </p:sp>
      <p:sp>
        <p:nvSpPr>
          <p:cNvPr id="290" name="Select supported HTTP methods (verbs)"/>
          <p:cNvSpPr txBox="1"/>
          <p:nvPr/>
        </p:nvSpPr>
        <p:spPr>
          <a:xfrm>
            <a:off x="1505175" y="4703420"/>
            <a:ext cx="668916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Select supported HTTP methods (verbs)</a:t>
            </a:r>
          </a:p>
        </p:txBody>
      </p:sp>
      <p:sp>
        <p:nvSpPr>
          <p:cNvPr id="291" name="Set security"/>
          <p:cNvSpPr txBox="1"/>
          <p:nvPr/>
        </p:nvSpPr>
        <p:spPr>
          <a:xfrm>
            <a:off x="1508070" y="5192370"/>
            <a:ext cx="261399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Set security</a:t>
            </a:r>
          </a:p>
        </p:txBody>
      </p:sp>
      <p:sp>
        <p:nvSpPr>
          <p:cNvPr id="292" name="Choose target (such as EC2, Lambda, DynamoDB, etc.)"/>
          <p:cNvSpPr txBox="1"/>
          <p:nvPr/>
        </p:nvSpPr>
        <p:spPr>
          <a:xfrm>
            <a:off x="1505581" y="5681320"/>
            <a:ext cx="88937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Choose target (such as EC2, Lambda, DynamoDB, etc.)</a:t>
            </a:r>
          </a:p>
        </p:txBody>
      </p:sp>
      <p:sp>
        <p:nvSpPr>
          <p:cNvPr id="293" name="Set request and response transformations"/>
          <p:cNvSpPr txBox="1"/>
          <p:nvPr/>
        </p:nvSpPr>
        <p:spPr>
          <a:xfrm>
            <a:off x="1510247" y="6170270"/>
            <a:ext cx="701682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Set request and response transformations</a:t>
            </a:r>
          </a:p>
        </p:txBody>
      </p:sp>
      <p:sp>
        <p:nvSpPr>
          <p:cNvPr id="294" name="Deploy API to a stage"/>
          <p:cNvSpPr txBox="1"/>
          <p:nvPr/>
        </p:nvSpPr>
        <p:spPr>
          <a:xfrm>
            <a:off x="1512025" y="6659220"/>
            <a:ext cx="357431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Deploy API to a stage</a:t>
            </a:r>
          </a:p>
        </p:txBody>
      </p:sp>
      <p:sp>
        <p:nvSpPr>
          <p:cNvPr id="295" name="Uses API Gateway domain, by default"/>
          <p:cNvSpPr txBox="1"/>
          <p:nvPr/>
        </p:nvSpPr>
        <p:spPr>
          <a:xfrm>
            <a:off x="1512025" y="7148170"/>
            <a:ext cx="63322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Uses API Gateway domain, by default</a:t>
            </a:r>
          </a:p>
        </p:txBody>
      </p:sp>
      <p:sp>
        <p:nvSpPr>
          <p:cNvPr id="296" name="Can use custom domain"/>
          <p:cNvSpPr txBox="1"/>
          <p:nvPr/>
        </p:nvSpPr>
        <p:spPr>
          <a:xfrm>
            <a:off x="1512025" y="7637120"/>
            <a:ext cx="441932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Can use custom domain</a:t>
            </a:r>
          </a:p>
        </p:txBody>
      </p:sp>
      <p:sp>
        <p:nvSpPr>
          <p:cNvPr id="297" name="Now supports AWS Certificate Manager: free SSL/TLS certs!"/>
          <p:cNvSpPr txBox="1"/>
          <p:nvPr/>
        </p:nvSpPr>
        <p:spPr>
          <a:xfrm>
            <a:off x="1512025" y="8126070"/>
            <a:ext cx="96634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Now supports AWS Certificate Manager: free SSL/TLS certs!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2000">
        <p15:prstTrans prst="peelOff" invX="1"/>
      </p:transition>
    </mc:Choice>
    <mc:Choice xmlns:p14="http://schemas.microsoft.com/office/powerpoint/2010/main" Requires="p14">
      <p:transition spd="slow" advClick="1" p14:dur="20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287"/>
                                        </p:tgtEl>
                                        <p:attrNameLst>
                                          <p:attrName>style.visibility</p:attrName>
                                        </p:attrNameLst>
                                      </p:cBhvr>
                                      <p:to>
                                        <p:strVal val="visible"/>
                                      </p:to>
                                    </p:set>
                                    <p:anim calcmode="lin" valueType="num">
                                      <p:cBhvr>
                                        <p:cTn id="7" dur="1500" fill="hold"/>
                                        <p:tgtEl>
                                          <p:spTgt spid="287"/>
                                        </p:tgtEl>
                                        <p:attrNameLst>
                                          <p:attrName>ppt_w</p:attrName>
                                        </p:attrNameLst>
                                      </p:cBhvr>
                                      <p:tavLst>
                                        <p:tav tm="0">
                                          <p:val>
                                            <p:strVal val="4*#ppt_w"/>
                                          </p:val>
                                        </p:tav>
                                        <p:tav tm="100000">
                                          <p:val>
                                            <p:strVal val="#ppt_w"/>
                                          </p:val>
                                        </p:tav>
                                      </p:tavLst>
                                    </p:anim>
                                    <p:anim calcmode="lin" valueType="num">
                                      <p:cBhvr>
                                        <p:cTn id="8" dur="1500" fill="hold"/>
                                        <p:tgtEl>
                                          <p:spTgt spid="287"/>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288"/>
                                        </p:tgtEl>
                                        <p:attrNameLst>
                                          <p:attrName>style.visibility</p:attrName>
                                        </p:attrNameLst>
                                      </p:cBhvr>
                                      <p:to>
                                        <p:strVal val="visible"/>
                                      </p:to>
                                    </p:set>
                                    <p:anim calcmode="lin" valueType="num">
                                      <p:cBhvr>
                                        <p:cTn id="13" dur="1500" fill="hold"/>
                                        <p:tgtEl>
                                          <p:spTgt spid="288"/>
                                        </p:tgtEl>
                                        <p:attrNameLst>
                                          <p:attrName>ppt_w</p:attrName>
                                        </p:attrNameLst>
                                      </p:cBhvr>
                                      <p:tavLst>
                                        <p:tav tm="0">
                                          <p:val>
                                            <p:strVal val="4*#ppt_w"/>
                                          </p:val>
                                        </p:tav>
                                        <p:tav tm="100000">
                                          <p:val>
                                            <p:strVal val="#ppt_w"/>
                                          </p:val>
                                        </p:tav>
                                      </p:tavLst>
                                    </p:anim>
                                    <p:anim calcmode="lin" valueType="num">
                                      <p:cBhvr>
                                        <p:cTn id="14" dur="1500" fill="hold"/>
                                        <p:tgtEl>
                                          <p:spTgt spid="288"/>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23" grpId="3" fill="hold">
                                  <p:stCondLst>
                                    <p:cond delay="0"/>
                                  </p:stCondLst>
                                  <p:iterate type="el" backwards="0">
                                    <p:tmAbs val="0"/>
                                  </p:iterate>
                                  <p:childTnLst>
                                    <p:set>
                                      <p:cBhvr>
                                        <p:cTn id="18" fill="hold"/>
                                        <p:tgtEl>
                                          <p:spTgt spid="289"/>
                                        </p:tgtEl>
                                        <p:attrNameLst>
                                          <p:attrName>style.visibility</p:attrName>
                                        </p:attrNameLst>
                                      </p:cBhvr>
                                      <p:to>
                                        <p:strVal val="visible"/>
                                      </p:to>
                                    </p:set>
                                    <p:anim calcmode="lin" valueType="num">
                                      <p:cBhvr>
                                        <p:cTn id="19" dur="1500" fill="hold"/>
                                        <p:tgtEl>
                                          <p:spTgt spid="289"/>
                                        </p:tgtEl>
                                        <p:attrNameLst>
                                          <p:attrName>ppt_w</p:attrName>
                                        </p:attrNameLst>
                                      </p:cBhvr>
                                      <p:tavLst>
                                        <p:tav tm="0">
                                          <p:val>
                                            <p:strVal val="4*#ppt_w"/>
                                          </p:val>
                                        </p:tav>
                                        <p:tav tm="100000">
                                          <p:val>
                                            <p:strVal val="#ppt_w"/>
                                          </p:val>
                                        </p:tav>
                                      </p:tavLst>
                                    </p:anim>
                                    <p:anim calcmode="lin" valueType="num">
                                      <p:cBhvr>
                                        <p:cTn id="20" dur="1500" fill="hold"/>
                                        <p:tgtEl>
                                          <p:spTgt spid="289"/>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32" presetID="23" grpId="4" fill="hold">
                                  <p:stCondLst>
                                    <p:cond delay="0"/>
                                  </p:stCondLst>
                                  <p:iterate type="el" backwards="0">
                                    <p:tmAbs val="0"/>
                                  </p:iterate>
                                  <p:childTnLst>
                                    <p:set>
                                      <p:cBhvr>
                                        <p:cTn id="24" fill="hold"/>
                                        <p:tgtEl>
                                          <p:spTgt spid="290"/>
                                        </p:tgtEl>
                                        <p:attrNameLst>
                                          <p:attrName>style.visibility</p:attrName>
                                        </p:attrNameLst>
                                      </p:cBhvr>
                                      <p:to>
                                        <p:strVal val="visible"/>
                                      </p:to>
                                    </p:set>
                                    <p:anim calcmode="lin" valueType="num">
                                      <p:cBhvr>
                                        <p:cTn id="25" dur="1500" fill="hold"/>
                                        <p:tgtEl>
                                          <p:spTgt spid="290"/>
                                        </p:tgtEl>
                                        <p:attrNameLst>
                                          <p:attrName>ppt_w</p:attrName>
                                        </p:attrNameLst>
                                      </p:cBhvr>
                                      <p:tavLst>
                                        <p:tav tm="0">
                                          <p:val>
                                            <p:strVal val="4*#ppt_w"/>
                                          </p:val>
                                        </p:tav>
                                        <p:tav tm="100000">
                                          <p:val>
                                            <p:strVal val="#ppt_w"/>
                                          </p:val>
                                        </p:tav>
                                      </p:tavLst>
                                    </p:anim>
                                    <p:anim calcmode="lin" valueType="num">
                                      <p:cBhvr>
                                        <p:cTn id="26" dur="1500" fill="hold"/>
                                        <p:tgtEl>
                                          <p:spTgt spid="290"/>
                                        </p:tgtEl>
                                        <p:attrNameLst>
                                          <p:attrName>ppt_h</p:attrName>
                                        </p:attrNameLst>
                                      </p:cBhvr>
                                      <p:tavLst>
                                        <p:tav tm="0">
                                          <p:val>
                                            <p:strVal val="4*#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32" presetID="23" grpId="5" fill="hold">
                                  <p:stCondLst>
                                    <p:cond delay="0"/>
                                  </p:stCondLst>
                                  <p:iterate type="el" backwards="0">
                                    <p:tmAbs val="0"/>
                                  </p:iterate>
                                  <p:childTnLst>
                                    <p:set>
                                      <p:cBhvr>
                                        <p:cTn id="30" fill="hold"/>
                                        <p:tgtEl>
                                          <p:spTgt spid="291"/>
                                        </p:tgtEl>
                                        <p:attrNameLst>
                                          <p:attrName>style.visibility</p:attrName>
                                        </p:attrNameLst>
                                      </p:cBhvr>
                                      <p:to>
                                        <p:strVal val="visible"/>
                                      </p:to>
                                    </p:set>
                                    <p:anim calcmode="lin" valueType="num">
                                      <p:cBhvr>
                                        <p:cTn id="31" dur="1500" fill="hold"/>
                                        <p:tgtEl>
                                          <p:spTgt spid="291"/>
                                        </p:tgtEl>
                                        <p:attrNameLst>
                                          <p:attrName>ppt_w</p:attrName>
                                        </p:attrNameLst>
                                      </p:cBhvr>
                                      <p:tavLst>
                                        <p:tav tm="0">
                                          <p:val>
                                            <p:strVal val="4*#ppt_w"/>
                                          </p:val>
                                        </p:tav>
                                        <p:tav tm="100000">
                                          <p:val>
                                            <p:strVal val="#ppt_w"/>
                                          </p:val>
                                        </p:tav>
                                      </p:tavLst>
                                    </p:anim>
                                    <p:anim calcmode="lin" valueType="num">
                                      <p:cBhvr>
                                        <p:cTn id="32" dur="1500" fill="hold"/>
                                        <p:tgtEl>
                                          <p:spTgt spid="291"/>
                                        </p:tgtEl>
                                        <p:attrNameLst>
                                          <p:attrName>ppt_h</p:attrName>
                                        </p:attrNameLst>
                                      </p:cBhvr>
                                      <p:tavLst>
                                        <p:tav tm="0">
                                          <p:val>
                                            <p:strVal val="4*#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32" presetID="23" grpId="6" fill="hold">
                                  <p:stCondLst>
                                    <p:cond delay="0"/>
                                  </p:stCondLst>
                                  <p:iterate type="el" backwards="0">
                                    <p:tmAbs val="0"/>
                                  </p:iterate>
                                  <p:childTnLst>
                                    <p:set>
                                      <p:cBhvr>
                                        <p:cTn id="36" fill="hold"/>
                                        <p:tgtEl>
                                          <p:spTgt spid="292"/>
                                        </p:tgtEl>
                                        <p:attrNameLst>
                                          <p:attrName>style.visibility</p:attrName>
                                        </p:attrNameLst>
                                      </p:cBhvr>
                                      <p:to>
                                        <p:strVal val="visible"/>
                                      </p:to>
                                    </p:set>
                                    <p:anim calcmode="lin" valueType="num">
                                      <p:cBhvr>
                                        <p:cTn id="37" dur="1500" fill="hold"/>
                                        <p:tgtEl>
                                          <p:spTgt spid="292"/>
                                        </p:tgtEl>
                                        <p:attrNameLst>
                                          <p:attrName>ppt_w</p:attrName>
                                        </p:attrNameLst>
                                      </p:cBhvr>
                                      <p:tavLst>
                                        <p:tav tm="0">
                                          <p:val>
                                            <p:strVal val="4*#ppt_w"/>
                                          </p:val>
                                        </p:tav>
                                        <p:tav tm="100000">
                                          <p:val>
                                            <p:strVal val="#ppt_w"/>
                                          </p:val>
                                        </p:tav>
                                      </p:tavLst>
                                    </p:anim>
                                    <p:anim calcmode="lin" valueType="num">
                                      <p:cBhvr>
                                        <p:cTn id="38" dur="1500" fill="hold"/>
                                        <p:tgtEl>
                                          <p:spTgt spid="292"/>
                                        </p:tgtEl>
                                        <p:attrNameLst>
                                          <p:attrName>ppt_h</p:attrName>
                                        </p:attrNameLst>
                                      </p:cBhvr>
                                      <p:tavLst>
                                        <p:tav tm="0">
                                          <p:val>
                                            <p:strVal val="4*#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32" presetID="23" grpId="7" fill="hold">
                                  <p:stCondLst>
                                    <p:cond delay="0"/>
                                  </p:stCondLst>
                                  <p:iterate type="el" backwards="0">
                                    <p:tmAbs val="0"/>
                                  </p:iterate>
                                  <p:childTnLst>
                                    <p:set>
                                      <p:cBhvr>
                                        <p:cTn id="42" fill="hold"/>
                                        <p:tgtEl>
                                          <p:spTgt spid="293"/>
                                        </p:tgtEl>
                                        <p:attrNameLst>
                                          <p:attrName>style.visibility</p:attrName>
                                        </p:attrNameLst>
                                      </p:cBhvr>
                                      <p:to>
                                        <p:strVal val="visible"/>
                                      </p:to>
                                    </p:set>
                                    <p:anim calcmode="lin" valueType="num">
                                      <p:cBhvr>
                                        <p:cTn id="43" dur="1500" fill="hold"/>
                                        <p:tgtEl>
                                          <p:spTgt spid="293"/>
                                        </p:tgtEl>
                                        <p:attrNameLst>
                                          <p:attrName>ppt_w</p:attrName>
                                        </p:attrNameLst>
                                      </p:cBhvr>
                                      <p:tavLst>
                                        <p:tav tm="0">
                                          <p:val>
                                            <p:strVal val="4*#ppt_w"/>
                                          </p:val>
                                        </p:tav>
                                        <p:tav tm="100000">
                                          <p:val>
                                            <p:strVal val="#ppt_w"/>
                                          </p:val>
                                        </p:tav>
                                      </p:tavLst>
                                    </p:anim>
                                    <p:anim calcmode="lin" valueType="num">
                                      <p:cBhvr>
                                        <p:cTn id="44" dur="1500" fill="hold"/>
                                        <p:tgtEl>
                                          <p:spTgt spid="293"/>
                                        </p:tgtEl>
                                        <p:attrNameLst>
                                          <p:attrName>ppt_h</p:attrName>
                                        </p:attrNameLst>
                                      </p:cBhvr>
                                      <p:tavLst>
                                        <p:tav tm="0">
                                          <p:val>
                                            <p:strVal val="4*#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32" presetID="23" grpId="8" fill="hold">
                                  <p:stCondLst>
                                    <p:cond delay="0"/>
                                  </p:stCondLst>
                                  <p:iterate type="el" backwards="0">
                                    <p:tmAbs val="0"/>
                                  </p:iterate>
                                  <p:childTnLst>
                                    <p:set>
                                      <p:cBhvr>
                                        <p:cTn id="48" fill="hold"/>
                                        <p:tgtEl>
                                          <p:spTgt spid="294"/>
                                        </p:tgtEl>
                                        <p:attrNameLst>
                                          <p:attrName>style.visibility</p:attrName>
                                        </p:attrNameLst>
                                      </p:cBhvr>
                                      <p:to>
                                        <p:strVal val="visible"/>
                                      </p:to>
                                    </p:set>
                                    <p:anim calcmode="lin" valueType="num">
                                      <p:cBhvr>
                                        <p:cTn id="49" dur="1500" fill="hold"/>
                                        <p:tgtEl>
                                          <p:spTgt spid="294"/>
                                        </p:tgtEl>
                                        <p:attrNameLst>
                                          <p:attrName>ppt_w</p:attrName>
                                        </p:attrNameLst>
                                      </p:cBhvr>
                                      <p:tavLst>
                                        <p:tav tm="0">
                                          <p:val>
                                            <p:strVal val="4*#ppt_w"/>
                                          </p:val>
                                        </p:tav>
                                        <p:tav tm="100000">
                                          <p:val>
                                            <p:strVal val="#ppt_w"/>
                                          </p:val>
                                        </p:tav>
                                      </p:tavLst>
                                    </p:anim>
                                    <p:anim calcmode="lin" valueType="num">
                                      <p:cBhvr>
                                        <p:cTn id="50" dur="1500" fill="hold"/>
                                        <p:tgtEl>
                                          <p:spTgt spid="294"/>
                                        </p:tgtEl>
                                        <p:attrNameLst>
                                          <p:attrName>ppt_h</p:attrName>
                                        </p:attrNameLst>
                                      </p:cBhvr>
                                      <p:tavLst>
                                        <p:tav tm="0">
                                          <p:val>
                                            <p:strVal val="4*#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32" presetID="23" grpId="9" fill="hold">
                                  <p:stCondLst>
                                    <p:cond delay="0"/>
                                  </p:stCondLst>
                                  <p:iterate type="el" backwards="0">
                                    <p:tmAbs val="0"/>
                                  </p:iterate>
                                  <p:childTnLst>
                                    <p:set>
                                      <p:cBhvr>
                                        <p:cTn id="54" fill="hold"/>
                                        <p:tgtEl>
                                          <p:spTgt spid="295"/>
                                        </p:tgtEl>
                                        <p:attrNameLst>
                                          <p:attrName>style.visibility</p:attrName>
                                        </p:attrNameLst>
                                      </p:cBhvr>
                                      <p:to>
                                        <p:strVal val="visible"/>
                                      </p:to>
                                    </p:set>
                                    <p:anim calcmode="lin" valueType="num">
                                      <p:cBhvr>
                                        <p:cTn id="55" dur="1500" fill="hold"/>
                                        <p:tgtEl>
                                          <p:spTgt spid="295"/>
                                        </p:tgtEl>
                                        <p:attrNameLst>
                                          <p:attrName>ppt_w</p:attrName>
                                        </p:attrNameLst>
                                      </p:cBhvr>
                                      <p:tavLst>
                                        <p:tav tm="0">
                                          <p:val>
                                            <p:strVal val="4*#ppt_w"/>
                                          </p:val>
                                        </p:tav>
                                        <p:tav tm="100000">
                                          <p:val>
                                            <p:strVal val="#ppt_w"/>
                                          </p:val>
                                        </p:tav>
                                      </p:tavLst>
                                    </p:anim>
                                    <p:anim calcmode="lin" valueType="num">
                                      <p:cBhvr>
                                        <p:cTn id="56" dur="1500" fill="hold"/>
                                        <p:tgtEl>
                                          <p:spTgt spid="295"/>
                                        </p:tgtEl>
                                        <p:attrNameLst>
                                          <p:attrName>ppt_h</p:attrName>
                                        </p:attrNameLst>
                                      </p:cBhvr>
                                      <p:tavLst>
                                        <p:tav tm="0">
                                          <p:val>
                                            <p:strVal val="4*#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32" presetID="23" grpId="10" fill="hold">
                                  <p:stCondLst>
                                    <p:cond delay="0"/>
                                  </p:stCondLst>
                                  <p:iterate type="el" backwards="0">
                                    <p:tmAbs val="0"/>
                                  </p:iterate>
                                  <p:childTnLst>
                                    <p:set>
                                      <p:cBhvr>
                                        <p:cTn id="60" fill="hold"/>
                                        <p:tgtEl>
                                          <p:spTgt spid="296"/>
                                        </p:tgtEl>
                                        <p:attrNameLst>
                                          <p:attrName>style.visibility</p:attrName>
                                        </p:attrNameLst>
                                      </p:cBhvr>
                                      <p:to>
                                        <p:strVal val="visible"/>
                                      </p:to>
                                    </p:set>
                                    <p:anim calcmode="lin" valueType="num">
                                      <p:cBhvr>
                                        <p:cTn id="61" dur="1500" fill="hold"/>
                                        <p:tgtEl>
                                          <p:spTgt spid="296"/>
                                        </p:tgtEl>
                                        <p:attrNameLst>
                                          <p:attrName>ppt_w</p:attrName>
                                        </p:attrNameLst>
                                      </p:cBhvr>
                                      <p:tavLst>
                                        <p:tav tm="0">
                                          <p:val>
                                            <p:strVal val="4*#ppt_w"/>
                                          </p:val>
                                        </p:tav>
                                        <p:tav tm="100000">
                                          <p:val>
                                            <p:strVal val="#ppt_w"/>
                                          </p:val>
                                        </p:tav>
                                      </p:tavLst>
                                    </p:anim>
                                    <p:anim calcmode="lin" valueType="num">
                                      <p:cBhvr>
                                        <p:cTn id="62" dur="1500" fill="hold"/>
                                        <p:tgtEl>
                                          <p:spTgt spid="296"/>
                                        </p:tgtEl>
                                        <p:attrNameLst>
                                          <p:attrName>ppt_h</p:attrName>
                                        </p:attrNameLst>
                                      </p:cBhvr>
                                      <p:tavLst>
                                        <p:tav tm="0">
                                          <p:val>
                                            <p:strVal val="4*#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32" presetID="23" grpId="11" fill="hold">
                                  <p:stCondLst>
                                    <p:cond delay="0"/>
                                  </p:stCondLst>
                                  <p:iterate type="el" backwards="0">
                                    <p:tmAbs val="0"/>
                                  </p:iterate>
                                  <p:childTnLst>
                                    <p:set>
                                      <p:cBhvr>
                                        <p:cTn id="66" fill="hold"/>
                                        <p:tgtEl>
                                          <p:spTgt spid="297"/>
                                        </p:tgtEl>
                                        <p:attrNameLst>
                                          <p:attrName>style.visibility</p:attrName>
                                        </p:attrNameLst>
                                      </p:cBhvr>
                                      <p:to>
                                        <p:strVal val="visible"/>
                                      </p:to>
                                    </p:set>
                                    <p:anim calcmode="lin" valueType="num">
                                      <p:cBhvr>
                                        <p:cTn id="67" dur="1500" fill="hold"/>
                                        <p:tgtEl>
                                          <p:spTgt spid="297"/>
                                        </p:tgtEl>
                                        <p:attrNameLst>
                                          <p:attrName>ppt_w</p:attrName>
                                        </p:attrNameLst>
                                      </p:cBhvr>
                                      <p:tavLst>
                                        <p:tav tm="0">
                                          <p:val>
                                            <p:strVal val="4*#ppt_w"/>
                                          </p:val>
                                        </p:tav>
                                        <p:tav tm="100000">
                                          <p:val>
                                            <p:strVal val="#ppt_w"/>
                                          </p:val>
                                        </p:tav>
                                      </p:tavLst>
                                    </p:anim>
                                    <p:anim calcmode="lin" valueType="num">
                                      <p:cBhvr>
                                        <p:cTn id="68" dur="1500" fill="hold"/>
                                        <p:tgtEl>
                                          <p:spTgt spid="29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8" grpId="2"/>
      <p:bldP build="whole" bldLvl="1" animBg="1" rev="0" advAuto="0" spid="287" grpId="1"/>
      <p:bldP build="whole" bldLvl="1" animBg="1" rev="0" advAuto="0" spid="292" grpId="6"/>
      <p:bldP build="whole" bldLvl="1" animBg="1" rev="0" advAuto="0" spid="290" grpId="4"/>
      <p:bldP build="whole" bldLvl="1" animBg="1" rev="0" advAuto="0" spid="289" grpId="3"/>
      <p:bldP build="whole" bldLvl="1" animBg="1" rev="0" advAuto="0" spid="293" grpId="7"/>
      <p:bldP build="whole" bldLvl="1" animBg="1" rev="0" advAuto="0" spid="294" grpId="8"/>
      <p:bldP build="whole" bldLvl="1" animBg="1" rev="0" advAuto="0" spid="295" grpId="9"/>
      <p:bldP build="whole" bldLvl="1" animBg="1" rev="0" advAuto="0" spid="296" grpId="10"/>
      <p:bldP build="whole" bldLvl="1" animBg="1" rev="0" advAuto="0" spid="297" grpId="11"/>
      <p:bldP build="whole" bldLvl="1" animBg="1" rev="0" advAuto="0" spid="291" grpId="5"/>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What is API Caching?"/>
          <p:cNvSpPr txBox="1"/>
          <p:nvPr>
            <p:ph type="title" idx="4294967295"/>
          </p:nvPr>
        </p:nvSpPr>
        <p:spPr>
          <a:xfrm>
            <a:off x="407937" y="-1261721"/>
            <a:ext cx="12188926" cy="3302001"/>
          </a:xfrm>
          <a:prstGeom prst="rect">
            <a:avLst/>
          </a:prstGeom>
        </p:spPr>
        <p:txBody>
          <a:bodyPr anchor="b"/>
          <a:lstStyle>
            <a:lvl1pPr>
              <a:defRPr sz="6900"/>
            </a:lvl1pPr>
          </a:lstStyle>
          <a:p>
            <a:pPr/>
            <a:r>
              <a:t>What is API Caching?</a:t>
            </a:r>
          </a:p>
        </p:txBody>
      </p:sp>
      <p:sp>
        <p:nvSpPr>
          <p:cNvPr id="300" name="You can enable API Caching in Amazon API Gateway to cache your…"/>
          <p:cNvSpPr txBox="1"/>
          <p:nvPr/>
        </p:nvSpPr>
        <p:spPr>
          <a:xfrm>
            <a:off x="1521306" y="3357220"/>
            <a:ext cx="11003281" cy="3039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enable API Caching in Amazon API Gateway to cache your</a:t>
            </a:r>
          </a:p>
          <a:p>
            <a:pPr algn="l"/>
            <a:r>
              <a:t>    endpoint’s response. With caching, you can reduce the number of calls</a:t>
            </a:r>
          </a:p>
          <a:p>
            <a:pPr algn="l"/>
            <a:r>
              <a:t>    made to your endpoint and also improve the latency of the requests to</a:t>
            </a:r>
          </a:p>
          <a:p>
            <a:pPr algn="l"/>
            <a:r>
              <a:t>    your API. When you enable caching for a stage, API Gateway caches</a:t>
            </a:r>
          </a:p>
          <a:p>
            <a:pPr algn="l"/>
            <a:r>
              <a:t>    responses from your endpoint for a specified time-to-live (TTL) period,</a:t>
            </a:r>
          </a:p>
          <a:p>
            <a:pPr algn="l"/>
            <a:r>
              <a:t>    in seconds. API Gateway then responds to the request by looking up the</a:t>
            </a:r>
          </a:p>
          <a:p>
            <a:pPr algn="l"/>
            <a:r>
              <a:t>    endpoint response from the cache instead of making a request to your</a:t>
            </a:r>
          </a:p>
          <a:p>
            <a:pPr algn="l"/>
            <a:r>
              <a:t>    endpoint.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300"/>
                                        </p:tgtEl>
                                        <p:attrNameLst>
                                          <p:attrName>style.visibility</p:attrName>
                                        </p:attrNameLst>
                                      </p:cBhvr>
                                      <p:to>
                                        <p:strVal val="visible"/>
                                      </p:to>
                                    </p:set>
                                    <p:anim calcmode="lin" valueType="num">
                                      <p:cBhvr>
                                        <p:cTn id="7" dur="1500" fill="hold"/>
                                        <p:tgtEl>
                                          <p:spTgt spid="300"/>
                                        </p:tgtEl>
                                        <p:attrNameLst>
                                          <p:attrName>ppt_w</p:attrName>
                                        </p:attrNameLst>
                                      </p:cBhvr>
                                      <p:tavLst>
                                        <p:tav tm="0" fmla="#ppt_w*sin(2.5*pi*$)">
                                          <p:val>
                                            <p:fltVal val="0"/>
                                          </p:val>
                                        </p:tav>
                                        <p:tav tm="100000">
                                          <p:val>
                                            <p:fltVal val="1"/>
                                          </p:val>
                                        </p:tav>
                                      </p:tavLst>
                                    </p:anim>
                                    <p:anim calcmode="lin" valueType="num">
                                      <p:cBhvr>
                                        <p:cTn id="8" dur="1500" fill="hold"/>
                                        <p:tgtEl>
                                          <p:spTgt spid="30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0"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API Gateway Caching"/>
          <p:cNvSpPr txBox="1"/>
          <p:nvPr>
            <p:ph type="title" idx="4294967295"/>
          </p:nvPr>
        </p:nvSpPr>
        <p:spPr>
          <a:xfrm>
            <a:off x="407937" y="-1376021"/>
            <a:ext cx="12188926" cy="3302001"/>
          </a:xfrm>
          <a:prstGeom prst="rect">
            <a:avLst/>
          </a:prstGeom>
        </p:spPr>
        <p:txBody>
          <a:bodyPr anchor="b"/>
          <a:lstStyle>
            <a:lvl1pPr>
              <a:defRPr sz="6900"/>
            </a:lvl1pPr>
          </a:lstStyle>
          <a:p>
            <a:pPr/>
            <a:r>
              <a:t>API Gateway Caching</a:t>
            </a:r>
          </a:p>
        </p:txBody>
      </p:sp>
      <p:pic>
        <p:nvPicPr>
          <p:cNvPr id="303" name="imageedit_1_9706140544.png" descr="imageedit_1_9706140544.png"/>
          <p:cNvPicPr>
            <a:picLocks noChangeAspect="1"/>
          </p:cNvPicPr>
          <p:nvPr/>
        </p:nvPicPr>
        <p:blipFill>
          <a:blip r:embed="rId2">
            <a:extLst/>
          </a:blip>
          <a:srcRect l="0" t="0" r="0" b="48506"/>
          <a:stretch>
            <a:fillRect/>
          </a:stretch>
        </p:blipFill>
        <p:spPr>
          <a:xfrm>
            <a:off x="977471" y="3771503"/>
            <a:ext cx="2286001" cy="2210418"/>
          </a:xfrm>
          <a:prstGeom prst="rect">
            <a:avLst/>
          </a:prstGeom>
          <a:ln w="12700">
            <a:miter lim="400000"/>
          </a:ln>
        </p:spPr>
      </p:pic>
      <p:pic>
        <p:nvPicPr>
          <p:cNvPr id="304" name="aws-api-gateway-icon.png" descr="aws-api-gateway-icon.png"/>
          <p:cNvPicPr>
            <a:picLocks noChangeAspect="1"/>
          </p:cNvPicPr>
          <p:nvPr/>
        </p:nvPicPr>
        <p:blipFill>
          <a:blip r:embed="rId3">
            <a:extLst/>
          </a:blip>
          <a:stretch>
            <a:fillRect/>
          </a:stretch>
        </p:blipFill>
        <p:spPr>
          <a:xfrm>
            <a:off x="4597400" y="2971800"/>
            <a:ext cx="3810000" cy="3810000"/>
          </a:xfrm>
          <a:prstGeom prst="rect">
            <a:avLst/>
          </a:prstGeom>
          <a:ln w="12700">
            <a:miter lim="400000"/>
          </a:ln>
        </p:spPr>
      </p:pic>
      <p:sp>
        <p:nvSpPr>
          <p:cNvPr id="311" name="Connection Line"/>
          <p:cNvSpPr/>
          <p:nvPr/>
        </p:nvSpPr>
        <p:spPr>
          <a:xfrm>
            <a:off x="2615771" y="4903018"/>
            <a:ext cx="3488696" cy="137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63500">
            <a:solidFill>
              <a:srgbClr val="FFFFFF"/>
            </a:solidFill>
            <a:miter lim="400000"/>
            <a:tailEnd type="triangle"/>
          </a:ln>
        </p:spPr>
        <p:txBody>
          <a:bodyPr/>
          <a:lstStyle/>
          <a:p>
            <a:pPr/>
          </a:p>
        </p:txBody>
      </p:sp>
      <p:sp>
        <p:nvSpPr>
          <p:cNvPr id="312" name="Connection Line"/>
          <p:cNvSpPr/>
          <p:nvPr/>
        </p:nvSpPr>
        <p:spPr>
          <a:xfrm>
            <a:off x="7831686" y="4366940"/>
            <a:ext cx="1944227" cy="232646"/>
          </a:xfrm>
          <a:custGeom>
            <a:avLst/>
            <a:gdLst/>
            <a:ahLst/>
            <a:cxnLst>
              <a:cxn ang="0">
                <a:pos x="wd2" y="hd2"/>
              </a:cxn>
              <a:cxn ang="5400000">
                <a:pos x="wd2" y="hd2"/>
              </a:cxn>
              <a:cxn ang="10800000">
                <a:pos x="wd2" y="hd2"/>
              </a:cxn>
              <a:cxn ang="16200000">
                <a:pos x="wd2" y="hd2"/>
              </a:cxn>
            </a:cxnLst>
            <a:rect l="0" t="0" r="r" b="b"/>
            <a:pathLst>
              <a:path w="21600" h="17175" fill="norm" stroke="1" extrusionOk="0">
                <a:moveTo>
                  <a:pt x="0" y="4706"/>
                </a:moveTo>
                <a:cubicBezTo>
                  <a:pt x="7514" y="-4425"/>
                  <a:pt x="14714" y="-269"/>
                  <a:pt x="21600" y="17175"/>
                </a:cubicBezTo>
              </a:path>
            </a:pathLst>
          </a:custGeom>
          <a:ln w="63500">
            <a:solidFill>
              <a:srgbClr val="FFFFFF"/>
            </a:solidFill>
            <a:miter lim="400000"/>
            <a:tailEnd type="triangle"/>
          </a:ln>
        </p:spPr>
        <p:txBody>
          <a:bodyPr/>
          <a:lstStyle/>
          <a:p>
            <a:pPr/>
          </a:p>
        </p:txBody>
      </p:sp>
      <p:sp>
        <p:nvSpPr>
          <p:cNvPr id="313" name="Connection Line"/>
          <p:cNvSpPr/>
          <p:nvPr/>
        </p:nvSpPr>
        <p:spPr>
          <a:xfrm>
            <a:off x="7823656" y="5805358"/>
            <a:ext cx="1939157" cy="215572"/>
          </a:xfrm>
          <a:custGeom>
            <a:avLst/>
            <a:gdLst/>
            <a:ahLst/>
            <a:cxnLst>
              <a:cxn ang="0">
                <a:pos x="wd2" y="hd2"/>
              </a:cxn>
              <a:cxn ang="5400000">
                <a:pos x="wd2" y="hd2"/>
              </a:cxn>
              <a:cxn ang="10800000">
                <a:pos x="wd2" y="hd2"/>
              </a:cxn>
              <a:cxn ang="16200000">
                <a:pos x="wd2" y="hd2"/>
              </a:cxn>
            </a:cxnLst>
            <a:rect l="0" t="0" r="r" b="b"/>
            <a:pathLst>
              <a:path w="21600" h="16285" fill="norm" stroke="1" extrusionOk="0">
                <a:moveTo>
                  <a:pt x="21600" y="4356"/>
                </a:moveTo>
                <a:cubicBezTo>
                  <a:pt x="14306" y="21600"/>
                  <a:pt x="7106" y="20148"/>
                  <a:pt x="0" y="0"/>
                </a:cubicBezTo>
              </a:path>
            </a:pathLst>
          </a:custGeom>
          <a:ln w="63500">
            <a:solidFill>
              <a:srgbClr val="FFFFFF"/>
            </a:solidFill>
            <a:miter lim="400000"/>
            <a:tailEnd type="triangle"/>
          </a:ln>
        </p:spPr>
        <p:txBody>
          <a:bodyPr/>
          <a:lstStyle/>
          <a:p>
            <a:pPr/>
          </a:p>
        </p:txBody>
      </p:sp>
      <p:sp>
        <p:nvSpPr>
          <p:cNvPr id="314" name="Connection Line"/>
          <p:cNvSpPr/>
          <p:nvPr/>
        </p:nvSpPr>
        <p:spPr>
          <a:xfrm>
            <a:off x="2574946" y="3775864"/>
            <a:ext cx="2620090" cy="809040"/>
          </a:xfrm>
          <a:custGeom>
            <a:avLst/>
            <a:gdLst/>
            <a:ahLst/>
            <a:cxnLst>
              <a:cxn ang="0">
                <a:pos x="wd2" y="hd2"/>
              </a:cxn>
              <a:cxn ang="5400000">
                <a:pos x="wd2" y="hd2"/>
              </a:cxn>
              <a:cxn ang="10800000">
                <a:pos x="wd2" y="hd2"/>
              </a:cxn>
              <a:cxn ang="16200000">
                <a:pos x="wd2" y="hd2"/>
              </a:cxn>
            </a:cxnLst>
            <a:rect l="0" t="0" r="r" b="b"/>
            <a:pathLst>
              <a:path w="21600" h="17577" fill="norm" stroke="1" extrusionOk="0">
                <a:moveTo>
                  <a:pt x="0" y="17577"/>
                </a:moveTo>
                <a:cubicBezTo>
                  <a:pt x="7286" y="700"/>
                  <a:pt x="14486" y="-4023"/>
                  <a:pt x="21600" y="3408"/>
                </a:cubicBezTo>
              </a:path>
            </a:pathLst>
          </a:custGeom>
          <a:ln w="63500">
            <a:solidFill>
              <a:srgbClr val="FFFFFF"/>
            </a:solidFill>
            <a:miter lim="400000"/>
            <a:tailEnd type="triangle"/>
          </a:ln>
        </p:spPr>
        <p:txBody>
          <a:bodyPr/>
          <a:lstStyle/>
          <a:p>
            <a:pPr/>
          </a:p>
        </p:txBody>
      </p:sp>
      <p:sp>
        <p:nvSpPr>
          <p:cNvPr id="315" name="Connection Line"/>
          <p:cNvSpPr/>
          <p:nvPr/>
        </p:nvSpPr>
        <p:spPr>
          <a:xfrm>
            <a:off x="2519084" y="5452618"/>
            <a:ext cx="2694338" cy="657737"/>
          </a:xfrm>
          <a:custGeom>
            <a:avLst/>
            <a:gdLst/>
            <a:ahLst/>
            <a:cxnLst>
              <a:cxn ang="0">
                <a:pos x="wd2" y="hd2"/>
              </a:cxn>
              <a:cxn ang="5400000">
                <a:pos x="wd2" y="hd2"/>
              </a:cxn>
              <a:cxn ang="10800000">
                <a:pos x="wd2" y="hd2"/>
              </a:cxn>
              <a:cxn ang="16200000">
                <a:pos x="wd2" y="hd2"/>
              </a:cxn>
            </a:cxnLst>
            <a:rect l="0" t="0" r="r" b="b"/>
            <a:pathLst>
              <a:path w="21600" h="16809" fill="norm" stroke="1" extrusionOk="0">
                <a:moveTo>
                  <a:pt x="21600" y="10364"/>
                </a:moveTo>
                <a:cubicBezTo>
                  <a:pt x="14199" y="21600"/>
                  <a:pt x="6999" y="18145"/>
                  <a:pt x="0" y="0"/>
                </a:cubicBezTo>
              </a:path>
            </a:pathLst>
          </a:custGeom>
          <a:ln w="63500">
            <a:solidFill>
              <a:srgbClr val="FFFFFF"/>
            </a:solidFill>
            <a:miter lim="400000"/>
            <a:tailEnd type="triangle"/>
          </a:ln>
        </p:spPr>
        <p:txBody>
          <a:bodyPr/>
          <a:lstStyle/>
          <a:p>
            <a:pPr/>
          </a:p>
        </p:txBody>
      </p:sp>
      <p:pic>
        <p:nvPicPr>
          <p:cNvPr id="310" name="Compute_AmazonEC2.png" descr="Compute_AmazonEC2.png"/>
          <p:cNvPicPr>
            <a:picLocks noChangeAspect="1"/>
          </p:cNvPicPr>
          <p:nvPr/>
        </p:nvPicPr>
        <p:blipFill>
          <a:blip r:embed="rId4">
            <a:extLst/>
          </a:blip>
          <a:stretch>
            <a:fillRect/>
          </a:stretch>
        </p:blipFill>
        <p:spPr>
          <a:xfrm>
            <a:off x="9232763" y="3585820"/>
            <a:ext cx="3302001" cy="3302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prism dir="r"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03"/>
                                        </p:tgtEl>
                                        <p:attrNameLst>
                                          <p:attrName>style.visibility</p:attrName>
                                        </p:attrNameLst>
                                      </p:cBhvr>
                                      <p:to>
                                        <p:strVal val="visible"/>
                                      </p:to>
                                    </p:set>
                                    <p:anim calcmode="lin" valueType="num">
                                      <p:cBhvr>
                                        <p:cTn id="7" dur="1500" fill="hold"/>
                                        <p:tgtEl>
                                          <p:spTgt spid="303"/>
                                        </p:tgtEl>
                                        <p:attrNameLst>
                                          <p:attrName>ppt_x</p:attrName>
                                        </p:attrNameLst>
                                      </p:cBhvr>
                                      <p:tavLst>
                                        <p:tav tm="0">
                                          <p:val>
                                            <p:strVal val="#ppt_x"/>
                                          </p:val>
                                        </p:tav>
                                        <p:tav tm="100000">
                                          <p:val>
                                            <p:strVal val="#ppt_x"/>
                                          </p:val>
                                        </p:tav>
                                      </p:tavLst>
                                    </p:anim>
                                    <p:anim calcmode="lin" valueType="num">
                                      <p:cBhvr>
                                        <p:cTn id="8" dur="1500" fill="hold"/>
                                        <p:tgtEl>
                                          <p:spTgt spid="30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311"/>
                                        </p:tgtEl>
                                        <p:attrNameLst>
                                          <p:attrName>style.visibility</p:attrName>
                                        </p:attrNameLst>
                                      </p:cBhvr>
                                      <p:to>
                                        <p:strVal val="visible"/>
                                      </p:to>
                                    </p:set>
                                    <p:animEffect filter="wipe(left)" transition="in">
                                      <p:cBhvr>
                                        <p:cTn id="13" dur="1500"/>
                                        <p:tgtEl>
                                          <p:spTgt spid="311"/>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2" grpId="3" fill="hold">
                                  <p:stCondLst>
                                    <p:cond delay="0"/>
                                  </p:stCondLst>
                                  <p:iterate type="el" backwards="0">
                                    <p:tmAbs val="0"/>
                                  </p:iterate>
                                  <p:childTnLst>
                                    <p:set>
                                      <p:cBhvr>
                                        <p:cTn id="17" fill="hold"/>
                                        <p:tgtEl>
                                          <p:spTgt spid="304"/>
                                        </p:tgtEl>
                                        <p:attrNameLst>
                                          <p:attrName>style.visibility</p:attrName>
                                        </p:attrNameLst>
                                      </p:cBhvr>
                                      <p:to>
                                        <p:strVal val="visible"/>
                                      </p:to>
                                    </p:set>
                                    <p:animEffect filter="wipe(left)" transition="in">
                                      <p:cBhvr>
                                        <p:cTn id="18" dur="1500"/>
                                        <p:tgtEl>
                                          <p:spTgt spid="304"/>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2" grpId="4" fill="hold">
                                  <p:stCondLst>
                                    <p:cond delay="0"/>
                                  </p:stCondLst>
                                  <p:iterate type="el" backwards="0">
                                    <p:tmAbs val="0"/>
                                  </p:iterate>
                                  <p:childTnLst>
                                    <p:set>
                                      <p:cBhvr>
                                        <p:cTn id="22" fill="hold"/>
                                        <p:tgtEl>
                                          <p:spTgt spid="312"/>
                                        </p:tgtEl>
                                        <p:attrNameLst>
                                          <p:attrName>style.visibility</p:attrName>
                                        </p:attrNameLst>
                                      </p:cBhvr>
                                      <p:to>
                                        <p:strVal val="visible"/>
                                      </p:to>
                                    </p:set>
                                    <p:animEffect filter="wipe(left)" transition="in">
                                      <p:cBhvr>
                                        <p:cTn id="23" dur="1500"/>
                                        <p:tgtEl>
                                          <p:spTgt spid="312"/>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8" presetID="22" grpId="5" fill="hold">
                                  <p:stCondLst>
                                    <p:cond delay="0"/>
                                  </p:stCondLst>
                                  <p:iterate type="el" backwards="0">
                                    <p:tmAbs val="0"/>
                                  </p:iterate>
                                  <p:childTnLst>
                                    <p:set>
                                      <p:cBhvr>
                                        <p:cTn id="27" fill="hold"/>
                                        <p:tgtEl>
                                          <p:spTgt spid="310"/>
                                        </p:tgtEl>
                                        <p:attrNameLst>
                                          <p:attrName>style.visibility</p:attrName>
                                        </p:attrNameLst>
                                      </p:cBhvr>
                                      <p:to>
                                        <p:strVal val="visible"/>
                                      </p:to>
                                    </p:set>
                                    <p:animEffect filter="wipe(left)" transition="in">
                                      <p:cBhvr>
                                        <p:cTn id="28" dur="1500"/>
                                        <p:tgtEl>
                                          <p:spTgt spid="310"/>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2" presetID="22" grpId="6" fill="hold">
                                  <p:stCondLst>
                                    <p:cond delay="0"/>
                                  </p:stCondLst>
                                  <p:iterate type="el" backwards="0">
                                    <p:tmAbs val="0"/>
                                  </p:iterate>
                                  <p:childTnLst>
                                    <p:set>
                                      <p:cBhvr>
                                        <p:cTn id="32" fill="hold"/>
                                        <p:tgtEl>
                                          <p:spTgt spid="313"/>
                                        </p:tgtEl>
                                        <p:attrNameLst>
                                          <p:attrName>style.visibility</p:attrName>
                                        </p:attrNameLst>
                                      </p:cBhvr>
                                      <p:to>
                                        <p:strVal val="visible"/>
                                      </p:to>
                                    </p:set>
                                    <p:animEffect filter="wipe(right)" transition="in">
                                      <p:cBhvr>
                                        <p:cTn id="33" dur="1500"/>
                                        <p:tgtEl>
                                          <p:spTgt spid="313"/>
                                        </p:tgtEl>
                                      </p:cBhvr>
                                    </p:animEffect>
                                  </p:childTnLst>
                                </p:cTn>
                              </p:par>
                            </p:childTnLst>
                          </p:cTn>
                        </p:par>
                      </p:childTnLst>
                    </p:cTn>
                  </p:par>
                  <p:par>
                    <p:cTn id="34" fill="hold">
                      <p:stCondLst>
                        <p:cond delay="indefinite"/>
                      </p:stCondLst>
                      <p:childTnLst>
                        <p:par>
                          <p:cTn id="35" fill="hold">
                            <p:stCondLst>
                              <p:cond delay="0"/>
                            </p:stCondLst>
                            <p:childTnLst>
                              <p:par>
                                <p:cTn id="36" presetClass="exit" nodeType="clickEffect" presetID="9" grpId="7" fill="hold">
                                  <p:stCondLst>
                                    <p:cond delay="0"/>
                                  </p:stCondLst>
                                  <p:iterate type="el" backwards="0">
                                    <p:tmAbs val="0"/>
                                  </p:iterate>
                                  <p:childTnLst>
                                    <p:animEffect filter="dissolve" transition="out">
                                      <p:cBhvr>
                                        <p:cTn id="37" dur="2000" fill="hold"/>
                                        <p:tgtEl>
                                          <p:spTgt spid="311"/>
                                        </p:tgtEl>
                                      </p:cBhvr>
                                    </p:animEffect>
                                    <p:set>
                                      <p:cBhvr>
                                        <p:cTn id="38" fill="hold">
                                          <p:stCondLst>
                                            <p:cond delay="1999"/>
                                          </p:stCondLst>
                                        </p:cTn>
                                        <p:tgtEl>
                                          <p:spTgt spid="311"/>
                                        </p:tgtEl>
                                        <p:attrNameLst>
                                          <p:attrName>style.visibility</p:attrName>
                                        </p:attrNameLst>
                                      </p:cBhvr>
                                      <p:to>
                                        <p:strVal val="hidden"/>
                                      </p:to>
                                    </p:set>
                                  </p:childTnLst>
                                </p:cTn>
                              </p:par>
                            </p:childTnLst>
                          </p:cTn>
                        </p:par>
                        <p:par>
                          <p:cTn id="39" fill="hold">
                            <p:stCondLst>
                              <p:cond delay="2000"/>
                            </p:stCondLst>
                            <p:childTnLst>
                              <p:par>
                                <p:cTn id="40" presetClass="exit" nodeType="afterEffect" presetID="9" grpId="8" fill="hold">
                                  <p:stCondLst>
                                    <p:cond delay="0"/>
                                  </p:stCondLst>
                                  <p:iterate type="el" backwards="0">
                                    <p:tmAbs val="0"/>
                                  </p:iterate>
                                  <p:childTnLst>
                                    <p:animEffect filter="dissolve" transition="out">
                                      <p:cBhvr>
                                        <p:cTn id="41" dur="2000" fill="hold"/>
                                        <p:tgtEl>
                                          <p:spTgt spid="312"/>
                                        </p:tgtEl>
                                      </p:cBhvr>
                                    </p:animEffect>
                                    <p:set>
                                      <p:cBhvr>
                                        <p:cTn id="42" fill="hold">
                                          <p:stCondLst>
                                            <p:cond delay="1999"/>
                                          </p:stCondLst>
                                        </p:cTn>
                                        <p:tgtEl>
                                          <p:spTgt spid="312"/>
                                        </p:tgtEl>
                                        <p:attrNameLst>
                                          <p:attrName>style.visibility</p:attrName>
                                        </p:attrNameLst>
                                      </p:cBhvr>
                                      <p:to>
                                        <p:strVal val="hidden"/>
                                      </p:to>
                                    </p:set>
                                  </p:childTnLst>
                                </p:cTn>
                              </p:par>
                            </p:childTnLst>
                          </p:cTn>
                        </p:par>
                        <p:par>
                          <p:cTn id="43" fill="hold">
                            <p:stCondLst>
                              <p:cond delay="4000"/>
                            </p:stCondLst>
                            <p:childTnLst>
                              <p:par>
                                <p:cTn id="44" presetClass="exit" nodeType="afterEffect" presetID="9" grpId="9" fill="hold">
                                  <p:stCondLst>
                                    <p:cond delay="0"/>
                                  </p:stCondLst>
                                  <p:iterate type="el" backwards="0">
                                    <p:tmAbs val="0"/>
                                  </p:iterate>
                                  <p:childTnLst>
                                    <p:animEffect filter="dissolve" transition="out">
                                      <p:cBhvr>
                                        <p:cTn id="45" dur="2000" fill="hold"/>
                                        <p:tgtEl>
                                          <p:spTgt spid="313"/>
                                        </p:tgtEl>
                                      </p:cBhvr>
                                    </p:animEffect>
                                    <p:set>
                                      <p:cBhvr>
                                        <p:cTn id="46" fill="hold">
                                          <p:stCondLst>
                                            <p:cond delay="1999"/>
                                          </p:stCondLst>
                                        </p:cTn>
                                        <p:tgtEl>
                                          <p:spTgt spid="31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8" presetID="22" grpId="10" fill="hold">
                                  <p:stCondLst>
                                    <p:cond delay="0"/>
                                  </p:stCondLst>
                                  <p:iterate type="el" backwards="0">
                                    <p:tmAbs val="0"/>
                                  </p:iterate>
                                  <p:childTnLst>
                                    <p:set>
                                      <p:cBhvr>
                                        <p:cTn id="50" fill="hold"/>
                                        <p:tgtEl>
                                          <p:spTgt spid="314"/>
                                        </p:tgtEl>
                                        <p:attrNameLst>
                                          <p:attrName>style.visibility</p:attrName>
                                        </p:attrNameLst>
                                      </p:cBhvr>
                                      <p:to>
                                        <p:strVal val="visible"/>
                                      </p:to>
                                    </p:set>
                                    <p:animEffect filter="wipe(left)" transition="in">
                                      <p:cBhvr>
                                        <p:cTn id="51" dur="1500"/>
                                        <p:tgtEl>
                                          <p:spTgt spid="314"/>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2" presetID="22" grpId="11" fill="hold">
                                  <p:stCondLst>
                                    <p:cond delay="0"/>
                                  </p:stCondLst>
                                  <p:iterate type="el" backwards="0">
                                    <p:tmAbs val="0"/>
                                  </p:iterate>
                                  <p:childTnLst>
                                    <p:set>
                                      <p:cBhvr>
                                        <p:cTn id="55" fill="hold"/>
                                        <p:tgtEl>
                                          <p:spTgt spid="315"/>
                                        </p:tgtEl>
                                        <p:attrNameLst>
                                          <p:attrName>style.visibility</p:attrName>
                                        </p:attrNameLst>
                                      </p:cBhvr>
                                      <p:to>
                                        <p:strVal val="visible"/>
                                      </p:to>
                                    </p:set>
                                    <p:animEffect filter="wipe(right)" transition="in">
                                      <p:cBhvr>
                                        <p:cTn id="56" dur="15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1" grpId="7"/>
      <p:bldP build="whole" bldLvl="1" animBg="1" rev="0" advAuto="0" spid="303" grpId="1"/>
      <p:bldP build="whole" bldLvl="1" animBg="1" rev="0" advAuto="0" spid="312" grpId="4"/>
      <p:bldP build="whole" bldLvl="1" animBg="1" rev="0" advAuto="0" spid="313" grpId="9"/>
      <p:bldP build="whole" bldLvl="1" animBg="1" rev="0" advAuto="0" spid="304" grpId="3"/>
      <p:bldP build="whole" bldLvl="1" animBg="1" rev="0" advAuto="0" spid="312" grpId="8"/>
      <p:bldP build="whole" bldLvl="1" animBg="1" rev="0" advAuto="0" spid="311" grpId="2"/>
      <p:bldP build="whole" bldLvl="1" animBg="1" rev="0" advAuto="0" spid="310" grpId="5"/>
      <p:bldP build="whole" bldLvl="1" animBg="1" rev="0" advAuto="0" spid="315" grpId="11"/>
      <p:bldP build="whole" bldLvl="1" animBg="1" rev="0" advAuto="0" spid="314" grpId="10"/>
      <p:bldP build="whole" bldLvl="1" animBg="1" rev="0" advAuto="0" spid="313" grpId="6"/>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How API Gateway Works?"/>
          <p:cNvSpPr txBox="1"/>
          <p:nvPr>
            <p:ph type="title" idx="4294967295"/>
          </p:nvPr>
        </p:nvSpPr>
        <p:spPr>
          <a:xfrm>
            <a:off x="407937" y="-1261721"/>
            <a:ext cx="12188926" cy="3302001"/>
          </a:xfrm>
          <a:prstGeom prst="rect">
            <a:avLst/>
          </a:prstGeom>
        </p:spPr>
        <p:txBody>
          <a:bodyPr anchor="b"/>
          <a:lstStyle>
            <a:lvl1pPr>
              <a:defRPr sz="6900"/>
            </a:lvl1pPr>
          </a:lstStyle>
          <a:p>
            <a:pPr/>
            <a:r>
              <a:t>How API Gateway Works?</a:t>
            </a:r>
          </a:p>
        </p:txBody>
      </p:sp>
      <p:pic>
        <p:nvPicPr>
          <p:cNvPr id="318" name="Screenshot 2019-08-25 at 1.53.33 AM.png" descr="Screenshot 2019-08-25 at 1.53.33 AM.png"/>
          <p:cNvPicPr>
            <a:picLocks noChangeAspect="1"/>
          </p:cNvPicPr>
          <p:nvPr/>
        </p:nvPicPr>
        <p:blipFill>
          <a:blip r:embed="rId2">
            <a:extLst/>
          </a:blip>
          <a:stretch>
            <a:fillRect/>
          </a:stretch>
        </p:blipFill>
        <p:spPr>
          <a:xfrm>
            <a:off x="-1" y="2073269"/>
            <a:ext cx="13004801" cy="560706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API Gateway Benefits"/>
          <p:cNvSpPr txBox="1"/>
          <p:nvPr>
            <p:ph type="title" idx="4294967295"/>
          </p:nvPr>
        </p:nvSpPr>
        <p:spPr>
          <a:xfrm>
            <a:off x="407937" y="-1261721"/>
            <a:ext cx="12188926" cy="3302001"/>
          </a:xfrm>
          <a:prstGeom prst="rect">
            <a:avLst/>
          </a:prstGeom>
        </p:spPr>
        <p:txBody>
          <a:bodyPr anchor="b"/>
          <a:lstStyle>
            <a:lvl1pPr>
              <a:defRPr sz="6900"/>
            </a:lvl1pPr>
          </a:lstStyle>
          <a:p>
            <a:pPr/>
            <a:r>
              <a:t>API Gateway Benefits</a:t>
            </a:r>
          </a:p>
        </p:txBody>
      </p:sp>
      <p:sp>
        <p:nvSpPr>
          <p:cNvPr id="321" name="Efficient API development"/>
          <p:cNvSpPr txBox="1"/>
          <p:nvPr/>
        </p:nvSpPr>
        <p:spPr>
          <a:xfrm>
            <a:off x="1494980" y="3236570"/>
            <a:ext cx="419062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Efficient API development</a:t>
            </a:r>
          </a:p>
        </p:txBody>
      </p:sp>
      <p:sp>
        <p:nvSpPr>
          <p:cNvPr id="322" name="Easy monitoring"/>
          <p:cNvSpPr txBox="1"/>
          <p:nvPr/>
        </p:nvSpPr>
        <p:spPr>
          <a:xfrm>
            <a:off x="1493737" y="3725520"/>
            <a:ext cx="280621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Easy monitoring</a:t>
            </a:r>
          </a:p>
        </p:txBody>
      </p:sp>
      <p:sp>
        <p:nvSpPr>
          <p:cNvPr id="323" name="Performance at any scale"/>
          <p:cNvSpPr txBox="1"/>
          <p:nvPr/>
        </p:nvSpPr>
        <p:spPr>
          <a:xfrm>
            <a:off x="1499180" y="4214470"/>
            <a:ext cx="415008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Performance at any scale</a:t>
            </a:r>
          </a:p>
        </p:txBody>
      </p:sp>
      <p:sp>
        <p:nvSpPr>
          <p:cNvPr id="324" name="Cost savings at scale"/>
          <p:cNvSpPr txBox="1"/>
          <p:nvPr/>
        </p:nvSpPr>
        <p:spPr>
          <a:xfrm>
            <a:off x="1505175" y="4703420"/>
            <a:ext cx="35407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Cost savings at scale</a:t>
            </a:r>
          </a:p>
        </p:txBody>
      </p:sp>
      <p:sp>
        <p:nvSpPr>
          <p:cNvPr id="325" name="Flexible security controls"/>
          <p:cNvSpPr txBox="1"/>
          <p:nvPr/>
        </p:nvSpPr>
        <p:spPr>
          <a:xfrm>
            <a:off x="1508070" y="5192370"/>
            <a:ext cx="408150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Flexible security controls</a:t>
            </a:r>
          </a:p>
        </p:txBody>
      </p:sp>
      <p:sp>
        <p:nvSpPr>
          <p:cNvPr id="326" name="Restful API endpoints"/>
          <p:cNvSpPr txBox="1"/>
          <p:nvPr/>
        </p:nvSpPr>
        <p:spPr>
          <a:xfrm>
            <a:off x="1505581" y="5681320"/>
            <a:ext cx="359077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Restful API endpoints</a:t>
            </a:r>
          </a:p>
        </p:txBody>
      </p:sp>
      <p:sp>
        <p:nvSpPr>
          <p:cNvPr id="327" name="Serverless APIs"/>
          <p:cNvSpPr txBox="1"/>
          <p:nvPr/>
        </p:nvSpPr>
        <p:spPr>
          <a:xfrm>
            <a:off x="1510247" y="6170270"/>
            <a:ext cx="272239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Serverless APIs</a:t>
            </a:r>
          </a:p>
        </p:txBody>
      </p:sp>
      <p:sp>
        <p:nvSpPr>
          <p:cNvPr id="328" name="WebSocket APIs"/>
          <p:cNvSpPr txBox="1"/>
          <p:nvPr/>
        </p:nvSpPr>
        <p:spPr>
          <a:xfrm>
            <a:off x="1512025" y="6659220"/>
            <a:ext cx="284584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WebSocket APIs</a:t>
            </a:r>
          </a:p>
        </p:txBody>
      </p:sp>
    </p:spTree>
  </p:cSld>
  <p:clrMapOvr>
    <a:masterClrMapping/>
  </p:clrMapOvr>
  <mc:AlternateContent xmlns:mc="http://schemas.openxmlformats.org/markup-compatibility/2006">
    <mc:Choice xmlns:p14="http://schemas.microsoft.com/office/powerpoint/2010/main" Requires="p14">
      <p:transition spd="slow" advClick="1" p14:dur="20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21"/>
                                        </p:tgtEl>
                                        <p:attrNameLst>
                                          <p:attrName>style.visibility</p:attrName>
                                        </p:attrNameLst>
                                      </p:cBhvr>
                                      <p:to>
                                        <p:strVal val="visible"/>
                                      </p:to>
                                    </p:set>
                                    <p:animEffect filter="dissolve" transition="in">
                                      <p:cBhvr>
                                        <p:cTn id="7" dur="15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22"/>
                                        </p:tgtEl>
                                        <p:attrNameLst>
                                          <p:attrName>style.visibility</p:attrName>
                                        </p:attrNameLst>
                                      </p:cBhvr>
                                      <p:to>
                                        <p:strVal val="visible"/>
                                      </p:to>
                                    </p:set>
                                    <p:animEffect filter="dissolve" transition="in">
                                      <p:cBhvr>
                                        <p:cTn id="12" dur="1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323"/>
                                        </p:tgtEl>
                                        <p:attrNameLst>
                                          <p:attrName>style.visibility</p:attrName>
                                        </p:attrNameLst>
                                      </p:cBhvr>
                                      <p:to>
                                        <p:strVal val="visible"/>
                                      </p:to>
                                    </p:set>
                                    <p:animEffect filter="dissolve" transition="in">
                                      <p:cBhvr>
                                        <p:cTn id="17" dur="1500"/>
                                        <p:tgtEl>
                                          <p:spTgt spid="323"/>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324"/>
                                        </p:tgtEl>
                                        <p:attrNameLst>
                                          <p:attrName>style.visibility</p:attrName>
                                        </p:attrNameLst>
                                      </p:cBhvr>
                                      <p:to>
                                        <p:strVal val="visible"/>
                                      </p:to>
                                    </p:set>
                                    <p:animEffect filter="dissolve" transition="in">
                                      <p:cBhvr>
                                        <p:cTn id="22" dur="1500"/>
                                        <p:tgtEl>
                                          <p:spTgt spid="324"/>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325"/>
                                        </p:tgtEl>
                                        <p:attrNameLst>
                                          <p:attrName>style.visibility</p:attrName>
                                        </p:attrNameLst>
                                      </p:cBhvr>
                                      <p:to>
                                        <p:strVal val="visible"/>
                                      </p:to>
                                    </p:set>
                                    <p:animEffect filter="dissolve" transition="in">
                                      <p:cBhvr>
                                        <p:cTn id="27" dur="1500"/>
                                        <p:tgtEl>
                                          <p:spTgt spid="325"/>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6" fill="hold">
                                  <p:stCondLst>
                                    <p:cond delay="0"/>
                                  </p:stCondLst>
                                  <p:iterate type="el" backwards="0">
                                    <p:tmAbs val="0"/>
                                  </p:iterate>
                                  <p:childTnLst>
                                    <p:set>
                                      <p:cBhvr>
                                        <p:cTn id="31" fill="hold"/>
                                        <p:tgtEl>
                                          <p:spTgt spid="326"/>
                                        </p:tgtEl>
                                        <p:attrNameLst>
                                          <p:attrName>style.visibility</p:attrName>
                                        </p:attrNameLst>
                                      </p:cBhvr>
                                      <p:to>
                                        <p:strVal val="visible"/>
                                      </p:to>
                                    </p:set>
                                    <p:animEffect filter="dissolve" transition="in">
                                      <p:cBhvr>
                                        <p:cTn id="32" dur="1500"/>
                                        <p:tgtEl>
                                          <p:spTgt spid="326"/>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9" grpId="7" fill="hold">
                                  <p:stCondLst>
                                    <p:cond delay="0"/>
                                  </p:stCondLst>
                                  <p:iterate type="el" backwards="0">
                                    <p:tmAbs val="0"/>
                                  </p:iterate>
                                  <p:childTnLst>
                                    <p:set>
                                      <p:cBhvr>
                                        <p:cTn id="36" fill="hold"/>
                                        <p:tgtEl>
                                          <p:spTgt spid="327"/>
                                        </p:tgtEl>
                                        <p:attrNameLst>
                                          <p:attrName>style.visibility</p:attrName>
                                        </p:attrNameLst>
                                      </p:cBhvr>
                                      <p:to>
                                        <p:strVal val="visible"/>
                                      </p:to>
                                    </p:set>
                                    <p:animEffect filter="dissolve" transition="in">
                                      <p:cBhvr>
                                        <p:cTn id="37" dur="1500"/>
                                        <p:tgtEl>
                                          <p:spTgt spid="327"/>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ID="9" grpId="8" fill="hold">
                                  <p:stCondLst>
                                    <p:cond delay="0"/>
                                  </p:stCondLst>
                                  <p:iterate type="el" backwards="0">
                                    <p:tmAbs val="0"/>
                                  </p:iterate>
                                  <p:childTnLst>
                                    <p:set>
                                      <p:cBhvr>
                                        <p:cTn id="41" fill="hold"/>
                                        <p:tgtEl>
                                          <p:spTgt spid="328"/>
                                        </p:tgtEl>
                                        <p:attrNameLst>
                                          <p:attrName>style.visibility</p:attrName>
                                        </p:attrNameLst>
                                      </p:cBhvr>
                                      <p:to>
                                        <p:strVal val="visible"/>
                                      </p:to>
                                    </p:set>
                                    <p:animEffect filter="dissolve" transition="in">
                                      <p:cBhvr>
                                        <p:cTn id="42" dur="15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2" grpId="2"/>
      <p:bldP build="whole" bldLvl="1" animBg="1" rev="0" advAuto="0" spid="323" grpId="3"/>
      <p:bldP build="whole" bldLvl="1" animBg="1" rev="0" advAuto="0" spid="321" grpId="1"/>
      <p:bldP build="whole" bldLvl="1" animBg="1" rev="0" advAuto="0" spid="324" grpId="4"/>
      <p:bldP build="whole" bldLvl="1" animBg="1" rev="0" advAuto="0" spid="327" grpId="7"/>
      <p:bldP build="whole" bldLvl="1" animBg="1" rev="0" advAuto="0" spid="328" grpId="8"/>
      <p:bldP build="whole" bldLvl="1" animBg="1" rev="0" advAuto="0" spid="325" grpId="5"/>
      <p:bldP build="whole" bldLvl="1" animBg="1" rev="0" advAuto="0" spid="326" grpId="6"/>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AWS Lambda Use Cases"/>
          <p:cNvSpPr txBox="1"/>
          <p:nvPr>
            <p:ph type="title" idx="4294967295"/>
          </p:nvPr>
        </p:nvSpPr>
        <p:spPr>
          <a:xfrm>
            <a:off x="407937" y="-1261721"/>
            <a:ext cx="12188926" cy="3302001"/>
          </a:xfrm>
          <a:prstGeom prst="rect">
            <a:avLst/>
          </a:prstGeom>
        </p:spPr>
        <p:txBody>
          <a:bodyPr anchor="b"/>
          <a:lstStyle>
            <a:lvl1pPr>
              <a:defRPr sz="6900"/>
            </a:lvl1pPr>
          </a:lstStyle>
          <a:p>
            <a:pPr/>
            <a:r>
              <a:t>AWS Lambda Use Cases</a:t>
            </a:r>
          </a:p>
        </p:txBody>
      </p:sp>
      <p:sp>
        <p:nvSpPr>
          <p:cNvPr id="129" name="Extract, Transform, Load"/>
          <p:cNvSpPr txBox="1"/>
          <p:nvPr/>
        </p:nvSpPr>
        <p:spPr>
          <a:xfrm>
            <a:off x="1494980" y="3236570"/>
            <a:ext cx="37042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Extract, Transform, Load</a:t>
            </a:r>
          </a:p>
        </p:txBody>
      </p:sp>
      <p:sp>
        <p:nvSpPr>
          <p:cNvPr id="130" name="You can use AWS Lambda to perform data validation, filtering, sorting,…"/>
          <p:cNvSpPr txBox="1"/>
          <p:nvPr/>
        </p:nvSpPr>
        <p:spPr>
          <a:xfrm>
            <a:off x="1538292" y="4277970"/>
            <a:ext cx="10723399"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use AWS Lambda to perform data validation, filtering, sorting,</a:t>
            </a:r>
          </a:p>
          <a:p>
            <a:pPr algn="l"/>
            <a:r>
              <a:t>    or other transformations for every data change in a DynamoDB table</a:t>
            </a:r>
          </a:p>
          <a:p>
            <a:pPr algn="l"/>
            <a:r>
              <a:t>    and load the transformed data to another data store.</a:t>
            </a:r>
          </a:p>
        </p:txBody>
      </p:sp>
      <p:pic>
        <p:nvPicPr>
          <p:cNvPr id="131" name="Screenshot 2019-08-23 at 10.29.58 PM.png" descr="Screenshot 2019-08-23 at 10.29.58 PM.png"/>
          <p:cNvPicPr>
            <a:picLocks noChangeAspect="1"/>
          </p:cNvPicPr>
          <p:nvPr/>
        </p:nvPicPr>
        <p:blipFill>
          <a:blip r:embed="rId2">
            <a:extLst/>
          </a:blip>
          <a:stretch>
            <a:fillRect/>
          </a:stretch>
        </p:blipFill>
        <p:spPr>
          <a:xfrm>
            <a:off x="-1" y="6263356"/>
            <a:ext cx="13004801" cy="30777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9"/>
                                        </p:tgtEl>
                                        <p:attrNameLst>
                                          <p:attrName>style.visibility</p:attrName>
                                        </p:attrNameLst>
                                      </p:cBhvr>
                                      <p:to>
                                        <p:strVal val="visible"/>
                                      </p:to>
                                    </p:set>
                                    <p:animEffect filter="dissolve" transition="in">
                                      <p:cBhvr>
                                        <p:cTn id="7" dur="1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30"/>
                                        </p:tgtEl>
                                        <p:attrNameLst>
                                          <p:attrName>style.visibility</p:attrName>
                                        </p:attrNameLst>
                                      </p:cBhvr>
                                      <p:to>
                                        <p:strVal val="visible"/>
                                      </p:to>
                                    </p:set>
                                    <p:animEffect filter="dissolve" transition="in">
                                      <p:cBhvr>
                                        <p:cTn id="12" dur="1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131"/>
                                        </p:tgtEl>
                                        <p:attrNameLst>
                                          <p:attrName>style.visibility</p:attrName>
                                        </p:attrNameLst>
                                      </p:cBhvr>
                                      <p:to>
                                        <p:strVal val="visible"/>
                                      </p:to>
                                    </p:set>
                                    <p:animEffect filter="dissolve" transition="in">
                                      <p:cBhvr>
                                        <p:cTn id="17" dur="1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 grpId="3"/>
      <p:bldP build="whole" bldLvl="1" animBg="1" rev="0" advAuto="0" spid="130" grpId="2"/>
      <p:bldP build="whole" bldLvl="1" animBg="1" rev="0" advAuto="0" spid="129"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ame Origin Policy"/>
          <p:cNvSpPr txBox="1"/>
          <p:nvPr>
            <p:ph type="title" idx="4294967295"/>
          </p:nvPr>
        </p:nvSpPr>
        <p:spPr>
          <a:xfrm>
            <a:off x="407937" y="-1261721"/>
            <a:ext cx="12188926" cy="3302001"/>
          </a:xfrm>
          <a:prstGeom prst="rect">
            <a:avLst/>
          </a:prstGeom>
        </p:spPr>
        <p:txBody>
          <a:bodyPr anchor="b"/>
          <a:lstStyle>
            <a:lvl1pPr>
              <a:defRPr sz="6900"/>
            </a:lvl1pPr>
          </a:lstStyle>
          <a:p>
            <a:pPr/>
            <a:r>
              <a:t>Same Origin Policy</a:t>
            </a:r>
          </a:p>
        </p:txBody>
      </p:sp>
      <p:sp>
        <p:nvSpPr>
          <p:cNvPr id="331" name="In computing, the same-origin policy is an important concept in the web…"/>
          <p:cNvSpPr txBox="1"/>
          <p:nvPr/>
        </p:nvSpPr>
        <p:spPr>
          <a:xfrm>
            <a:off x="1494980" y="2684120"/>
            <a:ext cx="11484865"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In computing, the same-origin policy is an important concept in the web</a:t>
            </a:r>
          </a:p>
          <a:p>
            <a:pPr algn="l"/>
            <a:r>
              <a:t>    application security model. Under the policy, a web browser permits scripts</a:t>
            </a:r>
          </a:p>
          <a:p>
            <a:pPr algn="l"/>
            <a:r>
              <a:t>    contained in a first web page to access data in a second web page, but</a:t>
            </a:r>
          </a:p>
          <a:p>
            <a:pPr algn="l"/>
            <a:r>
              <a:t>    only if both web pages have the same origin.</a:t>
            </a:r>
          </a:p>
        </p:txBody>
      </p:sp>
      <p:sp>
        <p:nvSpPr>
          <p:cNvPr id="332" name="This is done to prevent Cross-Site Scripting (XSS) attacks"/>
          <p:cNvSpPr txBox="1"/>
          <p:nvPr/>
        </p:nvSpPr>
        <p:spPr>
          <a:xfrm>
            <a:off x="1499180" y="4490695"/>
            <a:ext cx="879645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This is done to prevent Cross-Site Scripting (XSS) attacks</a:t>
            </a:r>
          </a:p>
        </p:txBody>
      </p:sp>
      <p:sp>
        <p:nvSpPr>
          <p:cNvPr id="333" name="Enforced by web browsers"/>
          <p:cNvSpPr txBox="1"/>
          <p:nvPr/>
        </p:nvSpPr>
        <p:spPr>
          <a:xfrm>
            <a:off x="1518338" y="5192370"/>
            <a:ext cx="476984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Enforced by web browsers</a:t>
            </a:r>
          </a:p>
        </p:txBody>
      </p:sp>
      <p:sp>
        <p:nvSpPr>
          <p:cNvPr id="334" name="Ignored by tools like Postman and curl"/>
          <p:cNvSpPr txBox="1"/>
          <p:nvPr/>
        </p:nvSpPr>
        <p:spPr>
          <a:xfrm>
            <a:off x="1521233" y="5894045"/>
            <a:ext cx="647885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Ignored by tools like Postman and curl</a:t>
            </a:r>
          </a:p>
        </p:txBody>
      </p:sp>
    </p:spTree>
  </p:cSld>
  <p:clrMapOvr>
    <a:masterClrMapping/>
  </p:clrMapOvr>
  <mc:AlternateContent xmlns:mc="http://schemas.openxmlformats.org/markup-compatibility/2006">
    <mc:Choice xmlns:p14="http://schemas.microsoft.com/office/powerpoint/2010/main" Requires="p14">
      <p:transition spd="slow" advClick="1" p14:dur="20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31"/>
                                        </p:tgtEl>
                                        <p:attrNameLst>
                                          <p:attrName>style.visibility</p:attrName>
                                        </p:attrNameLst>
                                      </p:cBhvr>
                                      <p:to>
                                        <p:strVal val="visible"/>
                                      </p:to>
                                    </p:set>
                                    <p:animEffect filter="wipe(left)" transition="in">
                                      <p:cBhvr>
                                        <p:cTn id="7" dur="1500"/>
                                        <p:tgtEl>
                                          <p:spTgt spid="33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32"/>
                                        </p:tgtEl>
                                        <p:attrNameLst>
                                          <p:attrName>style.visibility</p:attrName>
                                        </p:attrNameLst>
                                      </p:cBhvr>
                                      <p:to>
                                        <p:strVal val="visible"/>
                                      </p:to>
                                    </p:set>
                                    <p:animEffect filter="wipe(left)" transition="in">
                                      <p:cBhvr>
                                        <p:cTn id="12" dur="1500"/>
                                        <p:tgtEl>
                                          <p:spTgt spid="33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333"/>
                                        </p:tgtEl>
                                        <p:attrNameLst>
                                          <p:attrName>style.visibility</p:attrName>
                                        </p:attrNameLst>
                                      </p:cBhvr>
                                      <p:to>
                                        <p:strVal val="visible"/>
                                      </p:to>
                                    </p:set>
                                    <p:animEffect filter="wipe(left)" transition="in">
                                      <p:cBhvr>
                                        <p:cTn id="17" dur="1500"/>
                                        <p:tgtEl>
                                          <p:spTgt spid="333"/>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334"/>
                                        </p:tgtEl>
                                        <p:attrNameLst>
                                          <p:attrName>style.visibility</p:attrName>
                                        </p:attrNameLst>
                                      </p:cBhvr>
                                      <p:to>
                                        <p:strVal val="visible"/>
                                      </p:to>
                                    </p:set>
                                    <p:animEffect filter="wipe(left)" transition="in">
                                      <p:cBhvr>
                                        <p:cTn id="22" dur="15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4" grpId="4"/>
      <p:bldP build="whole" bldLvl="1" animBg="1" rev="0" advAuto="0" spid="331" grpId="1"/>
      <p:bldP build="whole" bldLvl="1" animBg="1" rev="0" advAuto="0" spid="332" grpId="2"/>
      <p:bldP build="whole" bldLvl="1" animBg="1" rev="0" advAuto="0" spid="333" grpId="3"/>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CORS"/>
          <p:cNvSpPr txBox="1"/>
          <p:nvPr>
            <p:ph type="title" idx="4294967295"/>
          </p:nvPr>
        </p:nvSpPr>
        <p:spPr>
          <a:xfrm>
            <a:off x="407937" y="-1261721"/>
            <a:ext cx="12188926" cy="3302001"/>
          </a:xfrm>
          <a:prstGeom prst="rect">
            <a:avLst/>
          </a:prstGeom>
        </p:spPr>
        <p:txBody>
          <a:bodyPr anchor="b"/>
          <a:lstStyle>
            <a:lvl1pPr>
              <a:defRPr sz="6900"/>
            </a:lvl1pPr>
          </a:lstStyle>
          <a:p>
            <a:pPr/>
            <a:r>
              <a:t>CORS</a:t>
            </a:r>
          </a:p>
        </p:txBody>
      </p:sp>
      <p:sp>
        <p:nvSpPr>
          <p:cNvPr id="337" name="Cross-Origin Resource Sharing (CORS) is one way the server at the other…"/>
          <p:cNvSpPr txBox="1"/>
          <p:nvPr/>
        </p:nvSpPr>
        <p:spPr>
          <a:xfrm>
            <a:off x="1494980" y="3052420"/>
            <a:ext cx="1113945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Cross-Origin Resource Sharing (CORS) is one way the server at the other</a:t>
            </a:r>
          </a:p>
          <a:p>
            <a:pPr algn="l"/>
            <a:r>
              <a:t>    end (not the client code in the browser) can relax the same-origin policy.</a:t>
            </a:r>
          </a:p>
        </p:txBody>
      </p:sp>
      <p:sp>
        <p:nvSpPr>
          <p:cNvPr id="338" name="Cross-Origin Resource Sharing (CORS) is a mechanism that allows…"/>
          <p:cNvSpPr txBox="1"/>
          <p:nvPr/>
        </p:nvSpPr>
        <p:spPr>
          <a:xfrm>
            <a:off x="1499180" y="4093820"/>
            <a:ext cx="10433000"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Cross-Origin Resource Sharing (CORS) is a mechanism that allows</a:t>
            </a:r>
          </a:p>
          <a:p>
            <a:pPr algn="l"/>
            <a:r>
              <a:t>    restricted resources (e.g. fonts) on a web page to be requested from</a:t>
            </a:r>
          </a:p>
          <a:p>
            <a:pPr algn="l"/>
            <a:r>
              <a:t>    another domain outside the domain from which the first resource</a:t>
            </a:r>
          </a:p>
          <a:p>
            <a:pPr algn="l"/>
            <a:r>
              <a:t>    was served.</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37"/>
                                        </p:tgtEl>
                                        <p:attrNameLst>
                                          <p:attrName>style.visibility</p:attrName>
                                        </p:attrNameLst>
                                      </p:cBhvr>
                                      <p:to>
                                        <p:strVal val="visible"/>
                                      </p:to>
                                    </p:set>
                                    <p:animEffect filter="fade" transition="in">
                                      <p:cBhvr>
                                        <p:cTn id="7" dur="1500"/>
                                        <p:tgtEl>
                                          <p:spTgt spid="33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38"/>
                                        </p:tgtEl>
                                        <p:attrNameLst>
                                          <p:attrName>style.visibility</p:attrName>
                                        </p:attrNameLst>
                                      </p:cBhvr>
                                      <p:to>
                                        <p:strVal val="visible"/>
                                      </p:to>
                                    </p:set>
                                    <p:animEffect filter="fade" transition="in">
                                      <p:cBhvr>
                                        <p:cTn id="12" dur="15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7" grpId="1"/>
      <p:bldP build="whole" bldLvl="1" animBg="1" rev="0" advAuto="0" spid="338"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Versioning"/>
          <p:cNvSpPr txBox="1"/>
          <p:nvPr>
            <p:ph type="title" idx="4294967295"/>
          </p:nvPr>
        </p:nvSpPr>
        <p:spPr>
          <a:xfrm>
            <a:off x="407937" y="-1261721"/>
            <a:ext cx="12188926" cy="3302001"/>
          </a:xfrm>
          <a:prstGeom prst="rect">
            <a:avLst/>
          </a:prstGeom>
        </p:spPr>
        <p:txBody>
          <a:bodyPr anchor="b"/>
          <a:lstStyle>
            <a:lvl1pPr>
              <a:defRPr sz="6900"/>
            </a:lvl1pPr>
          </a:lstStyle>
          <a:p>
            <a:pPr/>
            <a:r>
              <a:t>Versioning</a:t>
            </a:r>
          </a:p>
        </p:txBody>
      </p:sp>
      <p:sp>
        <p:nvSpPr>
          <p:cNvPr id="341" name="When you use versioning in AWS Lambda, you can publish one or more…"/>
          <p:cNvSpPr txBox="1"/>
          <p:nvPr/>
        </p:nvSpPr>
        <p:spPr>
          <a:xfrm>
            <a:off x="1494980" y="2268195"/>
            <a:ext cx="11352277"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When you use versioning in AWS Lambda, you can publish one or more</a:t>
            </a:r>
          </a:p>
          <a:p>
            <a:pPr algn="l"/>
            <a:r>
              <a:t>    versions of your Lambda function. As a result, you can work with different</a:t>
            </a:r>
          </a:p>
          <a:p>
            <a:pPr algn="l"/>
            <a:r>
              <a:t>    variations of your Lambda function in your development workflow, such as</a:t>
            </a:r>
          </a:p>
          <a:p>
            <a:pPr algn="l"/>
            <a:r>
              <a:t>    development, beta, and production.</a:t>
            </a:r>
          </a:p>
        </p:txBody>
      </p:sp>
      <p:sp>
        <p:nvSpPr>
          <p:cNvPr id="342" name="Each Lambda function version has a unique Amazon Resource Name (ARN).…"/>
          <p:cNvSpPr txBox="1"/>
          <p:nvPr/>
        </p:nvSpPr>
        <p:spPr>
          <a:xfrm>
            <a:off x="1492072" y="4062070"/>
            <a:ext cx="1156129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Each Lambda function version has a unique Amazon Resource Name (ARN).</a:t>
            </a:r>
          </a:p>
          <a:p>
            <a:pPr algn="l"/>
            <a:r>
              <a:t>    After you publish a version, it is immutable (that is, it can’t be changed).</a:t>
            </a:r>
          </a:p>
        </p:txBody>
      </p:sp>
      <p:sp>
        <p:nvSpPr>
          <p:cNvPr id="343" name="AWS Lambda maintains your latest function code in the $LATEST version.…"/>
          <p:cNvSpPr txBox="1"/>
          <p:nvPr/>
        </p:nvSpPr>
        <p:spPr>
          <a:xfrm>
            <a:off x="1508049" y="5119345"/>
            <a:ext cx="1157173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AWS Lambda maintains your latest function code in the $LATEST version.</a:t>
            </a:r>
          </a:p>
          <a:p>
            <a:pPr algn="l"/>
            <a:r>
              <a:t>    When you update your function code, AWS Lambda replaces the code in the</a:t>
            </a:r>
          </a:p>
          <a:p>
            <a:pPr algn="l"/>
            <a:r>
              <a:t>    $LATEST version of the Lambda function.</a:t>
            </a:r>
          </a:p>
        </p:txBody>
      </p:sp>
      <p:sp>
        <p:nvSpPr>
          <p:cNvPr id="344" name="You can refer to this function using its Amazon Resource Name (ARN).…"/>
          <p:cNvSpPr txBox="1"/>
          <p:nvPr/>
        </p:nvSpPr>
        <p:spPr>
          <a:xfrm>
            <a:off x="1506198" y="6544920"/>
            <a:ext cx="1071455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refer to this function using its Amazon Resource Name (ARN).</a:t>
            </a:r>
          </a:p>
          <a:p>
            <a:pPr algn="l"/>
            <a:r>
              <a:t>    There are two ARNs associated with this initial version:</a:t>
            </a:r>
          </a:p>
        </p:txBody>
      </p:sp>
      <p:sp>
        <p:nvSpPr>
          <p:cNvPr id="345" name="Qualified ARN - The function ARN with the version suffix…"/>
          <p:cNvSpPr txBox="1"/>
          <p:nvPr/>
        </p:nvSpPr>
        <p:spPr>
          <a:xfrm>
            <a:off x="1404135" y="7602195"/>
            <a:ext cx="10272066"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Qualified ARN - The function ARN with the version suffix</a:t>
            </a:r>
          </a:p>
          <a:p>
            <a:pPr lvl="1" indent="0" algn="l"/>
            <a:r>
              <a:t>         arn:aws:lambda:aws-region:acct-id:function:helloworld:$LATEST</a:t>
            </a:r>
          </a:p>
        </p:txBody>
      </p:sp>
      <p:sp>
        <p:nvSpPr>
          <p:cNvPr id="346" name="Unqualified ARN - The function ARN without the version suffix…"/>
          <p:cNvSpPr txBox="1"/>
          <p:nvPr/>
        </p:nvSpPr>
        <p:spPr>
          <a:xfrm>
            <a:off x="1386217" y="8659470"/>
            <a:ext cx="9952966"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Unqualified ARN - The function ARN without the version suffix</a:t>
            </a:r>
          </a:p>
          <a:p>
            <a:pPr lvl="1" indent="0" algn="l"/>
            <a:r>
              <a:t>         arn:aws:lambda:aws-region:acct-id:function:helloworld</a:t>
            </a:r>
          </a:p>
        </p:txBody>
      </p:sp>
    </p:spTree>
  </p:cSld>
  <p:clrMapOvr>
    <a:masterClrMapping/>
  </p:clrMapOvr>
  <mc:AlternateContent xmlns:mc="http://schemas.openxmlformats.org/markup-compatibility/2006">
    <mc:Choice xmlns:p14="http://schemas.microsoft.com/office/powerpoint/2010/main" Requires="p14">
      <p:transition spd="slow" advClick="1" p14:dur="2000">
        <p14:warp/>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341"/>
                                        </p:tgtEl>
                                        <p:attrNameLst>
                                          <p:attrName>style.visibility</p:attrName>
                                        </p:attrNameLst>
                                      </p:cBhvr>
                                      <p:to>
                                        <p:strVal val="visible"/>
                                      </p:to>
                                    </p:set>
                                    <p:anim calcmode="lin" valueType="num">
                                      <p:cBhvr>
                                        <p:cTn id="7" dur="1500" fill="hold"/>
                                        <p:tgtEl>
                                          <p:spTgt spid="341"/>
                                        </p:tgtEl>
                                        <p:attrNameLst>
                                          <p:attrName>ppt_x</p:attrName>
                                        </p:attrNameLst>
                                      </p:cBhvr>
                                      <p:tavLst>
                                        <p:tav tm="0">
                                          <p:val>
                                            <p:strVal val="0-#ppt_w/2"/>
                                          </p:val>
                                        </p:tav>
                                        <p:tav tm="100000">
                                          <p:val>
                                            <p:strVal val="#ppt_x"/>
                                          </p:val>
                                        </p:tav>
                                      </p:tavLst>
                                    </p:anim>
                                    <p:anim calcmode="lin" valueType="num">
                                      <p:cBhvr>
                                        <p:cTn id="8" dur="1500" fill="hold"/>
                                        <p:tgtEl>
                                          <p:spTgt spid="3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342"/>
                                        </p:tgtEl>
                                        <p:attrNameLst>
                                          <p:attrName>style.visibility</p:attrName>
                                        </p:attrNameLst>
                                      </p:cBhvr>
                                      <p:to>
                                        <p:strVal val="visible"/>
                                      </p:to>
                                    </p:set>
                                    <p:anim calcmode="lin" valueType="num">
                                      <p:cBhvr>
                                        <p:cTn id="13" dur="1500" fill="hold"/>
                                        <p:tgtEl>
                                          <p:spTgt spid="342"/>
                                        </p:tgtEl>
                                        <p:attrNameLst>
                                          <p:attrName>ppt_x</p:attrName>
                                        </p:attrNameLst>
                                      </p:cBhvr>
                                      <p:tavLst>
                                        <p:tav tm="0">
                                          <p:val>
                                            <p:strVal val="0-#ppt_w/2"/>
                                          </p:val>
                                        </p:tav>
                                        <p:tav tm="100000">
                                          <p:val>
                                            <p:strVal val="#ppt_x"/>
                                          </p:val>
                                        </p:tav>
                                      </p:tavLst>
                                    </p:anim>
                                    <p:anim calcmode="lin" valueType="num">
                                      <p:cBhvr>
                                        <p:cTn id="14" dur="1500" fill="hold"/>
                                        <p:tgtEl>
                                          <p:spTgt spid="3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343"/>
                                        </p:tgtEl>
                                        <p:attrNameLst>
                                          <p:attrName>style.visibility</p:attrName>
                                        </p:attrNameLst>
                                      </p:cBhvr>
                                      <p:to>
                                        <p:strVal val="visible"/>
                                      </p:to>
                                    </p:set>
                                    <p:anim calcmode="lin" valueType="num">
                                      <p:cBhvr>
                                        <p:cTn id="19" dur="1500" fill="hold"/>
                                        <p:tgtEl>
                                          <p:spTgt spid="343"/>
                                        </p:tgtEl>
                                        <p:attrNameLst>
                                          <p:attrName>ppt_x</p:attrName>
                                        </p:attrNameLst>
                                      </p:cBhvr>
                                      <p:tavLst>
                                        <p:tav tm="0">
                                          <p:val>
                                            <p:strVal val="0-#ppt_w/2"/>
                                          </p:val>
                                        </p:tav>
                                        <p:tav tm="100000">
                                          <p:val>
                                            <p:strVal val="#ppt_x"/>
                                          </p:val>
                                        </p:tav>
                                      </p:tavLst>
                                    </p:anim>
                                    <p:anim calcmode="lin" valueType="num">
                                      <p:cBhvr>
                                        <p:cTn id="20" dur="1500" fill="hold"/>
                                        <p:tgtEl>
                                          <p:spTgt spid="34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lt" backwards="0">
                                    <p:tmAbs val="0"/>
                                  </p:iterate>
                                  <p:childTnLst>
                                    <p:set>
                                      <p:cBhvr>
                                        <p:cTn id="24" fill="hold"/>
                                        <p:tgtEl>
                                          <p:spTgt spid="344"/>
                                        </p:tgtEl>
                                        <p:attrNameLst>
                                          <p:attrName>style.visibility</p:attrName>
                                        </p:attrNameLst>
                                      </p:cBhvr>
                                      <p:to>
                                        <p:strVal val="visible"/>
                                      </p:to>
                                    </p:set>
                                    <p:anim calcmode="lin" valueType="num">
                                      <p:cBhvr>
                                        <p:cTn id="25" dur="1500" fill="hold"/>
                                        <p:tgtEl>
                                          <p:spTgt spid="344"/>
                                        </p:tgtEl>
                                        <p:attrNameLst>
                                          <p:attrName>ppt_x</p:attrName>
                                        </p:attrNameLst>
                                      </p:cBhvr>
                                      <p:tavLst>
                                        <p:tav tm="0">
                                          <p:val>
                                            <p:strVal val="0-#ppt_w/2"/>
                                          </p:val>
                                        </p:tav>
                                        <p:tav tm="100000">
                                          <p:val>
                                            <p:strVal val="#ppt_x"/>
                                          </p:val>
                                        </p:tav>
                                      </p:tavLst>
                                    </p:anim>
                                    <p:anim calcmode="lin" valueType="num">
                                      <p:cBhvr>
                                        <p:cTn id="26" dur="1500" fill="hold"/>
                                        <p:tgtEl>
                                          <p:spTgt spid="34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lt" backwards="0">
                                    <p:tmAbs val="0"/>
                                  </p:iterate>
                                  <p:childTnLst>
                                    <p:set>
                                      <p:cBhvr>
                                        <p:cTn id="30" fill="hold"/>
                                        <p:tgtEl>
                                          <p:spTgt spid="345"/>
                                        </p:tgtEl>
                                        <p:attrNameLst>
                                          <p:attrName>style.visibility</p:attrName>
                                        </p:attrNameLst>
                                      </p:cBhvr>
                                      <p:to>
                                        <p:strVal val="visible"/>
                                      </p:to>
                                    </p:set>
                                    <p:anim calcmode="lin" valueType="num">
                                      <p:cBhvr>
                                        <p:cTn id="31" dur="1500" fill="hold"/>
                                        <p:tgtEl>
                                          <p:spTgt spid="345"/>
                                        </p:tgtEl>
                                        <p:attrNameLst>
                                          <p:attrName>ppt_x</p:attrName>
                                        </p:attrNameLst>
                                      </p:cBhvr>
                                      <p:tavLst>
                                        <p:tav tm="0">
                                          <p:val>
                                            <p:strVal val="0-#ppt_w/2"/>
                                          </p:val>
                                        </p:tav>
                                        <p:tav tm="100000">
                                          <p:val>
                                            <p:strVal val="#ppt_x"/>
                                          </p:val>
                                        </p:tav>
                                      </p:tavLst>
                                    </p:anim>
                                    <p:anim calcmode="lin" valueType="num">
                                      <p:cBhvr>
                                        <p:cTn id="32" dur="1500" fill="hold"/>
                                        <p:tgtEl>
                                          <p:spTgt spid="34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lt" backwards="0">
                                    <p:tmAbs val="0"/>
                                  </p:iterate>
                                  <p:childTnLst>
                                    <p:set>
                                      <p:cBhvr>
                                        <p:cTn id="36" fill="hold"/>
                                        <p:tgtEl>
                                          <p:spTgt spid="346"/>
                                        </p:tgtEl>
                                        <p:attrNameLst>
                                          <p:attrName>style.visibility</p:attrName>
                                        </p:attrNameLst>
                                      </p:cBhvr>
                                      <p:to>
                                        <p:strVal val="visible"/>
                                      </p:to>
                                    </p:set>
                                    <p:anim calcmode="lin" valueType="num">
                                      <p:cBhvr>
                                        <p:cTn id="37" dur="1500" fill="hold"/>
                                        <p:tgtEl>
                                          <p:spTgt spid="346"/>
                                        </p:tgtEl>
                                        <p:attrNameLst>
                                          <p:attrName>ppt_x</p:attrName>
                                        </p:attrNameLst>
                                      </p:cBhvr>
                                      <p:tavLst>
                                        <p:tav tm="0">
                                          <p:val>
                                            <p:strVal val="0-#ppt_w/2"/>
                                          </p:val>
                                        </p:tav>
                                        <p:tav tm="100000">
                                          <p:val>
                                            <p:strVal val="#ppt_x"/>
                                          </p:val>
                                        </p:tav>
                                      </p:tavLst>
                                    </p:anim>
                                    <p:anim calcmode="lin" valueType="num">
                                      <p:cBhvr>
                                        <p:cTn id="38" dur="1500" fill="hold"/>
                                        <p:tgtEl>
                                          <p:spTgt spid="3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3" grpId="3"/>
      <p:bldP build="whole" bldLvl="1" animBg="1" rev="0" advAuto="0" spid="345" grpId="5"/>
      <p:bldP build="whole" bldLvl="1" animBg="1" rev="0" advAuto="0" spid="344" grpId="4"/>
      <p:bldP build="whole" bldLvl="1" animBg="1" rev="0" advAuto="0" spid="341" grpId="1"/>
      <p:bldP build="whole" bldLvl="1" animBg="1" rev="0" advAuto="0" spid="346" grpId="6"/>
      <p:bldP build="whole" bldLvl="1" animBg="1" rev="0" advAuto="0" spid="342" grpId="2"/>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Alias"/>
          <p:cNvSpPr txBox="1"/>
          <p:nvPr>
            <p:ph type="title" idx="4294967295"/>
          </p:nvPr>
        </p:nvSpPr>
        <p:spPr>
          <a:xfrm>
            <a:off x="407937" y="-1261721"/>
            <a:ext cx="12188926" cy="3302001"/>
          </a:xfrm>
          <a:prstGeom prst="rect">
            <a:avLst/>
          </a:prstGeom>
        </p:spPr>
        <p:txBody>
          <a:bodyPr anchor="b"/>
          <a:lstStyle>
            <a:lvl1pPr>
              <a:defRPr sz="6900"/>
            </a:lvl1pPr>
          </a:lstStyle>
          <a:p>
            <a:pPr/>
            <a:r>
              <a:t>Alias</a:t>
            </a:r>
          </a:p>
        </p:txBody>
      </p:sp>
      <p:sp>
        <p:nvSpPr>
          <p:cNvPr id="349" name="After initially creating a Lambda function (the $LATEST version), you can…"/>
          <p:cNvSpPr txBox="1"/>
          <p:nvPr/>
        </p:nvSpPr>
        <p:spPr>
          <a:xfrm>
            <a:off x="1494980" y="2684120"/>
            <a:ext cx="10985222"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After initially creating a Lambda function (the $LATEST version), you can</a:t>
            </a:r>
          </a:p>
          <a:p>
            <a:pPr algn="l"/>
            <a:r>
              <a:t>    publish a version 1 of it. By creating an alias named PROD that points to</a:t>
            </a:r>
          </a:p>
          <a:p>
            <a:pPr algn="l"/>
            <a:r>
              <a:t>    version 1, you can now use the PROD alias to invoke version 1 of the</a:t>
            </a:r>
          </a:p>
          <a:p>
            <a:pPr algn="l"/>
            <a:r>
              <a:t>    Lambda function.</a:t>
            </a:r>
          </a:p>
        </p:txBody>
      </p:sp>
      <p:sp>
        <p:nvSpPr>
          <p:cNvPr id="350" name="Now, you can update the code (the $LATEST version) with all of your…"/>
          <p:cNvSpPr txBox="1"/>
          <p:nvPr/>
        </p:nvSpPr>
        <p:spPr>
          <a:xfrm>
            <a:off x="1492701" y="4893920"/>
            <a:ext cx="11138003"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Now, you can update the code (the $LATEST version) with all of your</a:t>
            </a:r>
          </a:p>
          <a:p>
            <a:pPr algn="l"/>
            <a:r>
              <a:t>    improvements, and then publish another stable and improved version</a:t>
            </a:r>
          </a:p>
          <a:p>
            <a:pPr algn="l"/>
            <a:r>
              <a:t>    (version 2). You can promote version 2 to production by remapping the</a:t>
            </a:r>
          </a:p>
          <a:p>
            <a:pPr algn="l"/>
            <a:r>
              <a:t>    PROD alias so that it points to version 2. If you find something wrong,</a:t>
            </a:r>
          </a:p>
          <a:p>
            <a:pPr algn="l"/>
            <a:r>
              <a:t>    you can easily roll back the production version to version 1 by remapping</a:t>
            </a:r>
          </a:p>
          <a:p>
            <a:pPr algn="l"/>
            <a:r>
              <a:t>    the PROD alias so that it points to version 1.</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49"/>
                                        </p:tgtEl>
                                        <p:attrNameLst>
                                          <p:attrName>style.visibility</p:attrName>
                                        </p:attrNameLst>
                                      </p:cBhvr>
                                      <p:to>
                                        <p:strVal val="visible"/>
                                      </p:to>
                                    </p:set>
                                    <p:animEffect filter="wipe(left)" transition="in">
                                      <p:cBhvr>
                                        <p:cTn id="7" dur="1500"/>
                                        <p:tgtEl>
                                          <p:spTgt spid="34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50"/>
                                        </p:tgtEl>
                                        <p:attrNameLst>
                                          <p:attrName>style.visibility</p:attrName>
                                        </p:attrNameLst>
                                      </p:cBhvr>
                                      <p:to>
                                        <p:strVal val="visible"/>
                                      </p:to>
                                    </p:set>
                                    <p:animEffect filter="wipe(left)" transition="in">
                                      <p:cBhvr>
                                        <p:cTn id="12" dur="15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9" grpId="1"/>
      <p:bldP build="whole" bldLvl="1" animBg="1" rev="0" advAuto="0" spid="350"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Version Control with Lambda"/>
          <p:cNvSpPr txBox="1"/>
          <p:nvPr>
            <p:ph type="title" idx="4294967295"/>
          </p:nvPr>
        </p:nvSpPr>
        <p:spPr>
          <a:xfrm>
            <a:off x="407937" y="-1261721"/>
            <a:ext cx="12188926" cy="3302001"/>
          </a:xfrm>
          <a:prstGeom prst="rect">
            <a:avLst/>
          </a:prstGeom>
        </p:spPr>
        <p:txBody>
          <a:bodyPr anchor="b"/>
          <a:lstStyle>
            <a:lvl1pPr>
              <a:defRPr sz="6900"/>
            </a:lvl1pPr>
          </a:lstStyle>
          <a:p>
            <a:pPr/>
            <a:r>
              <a:t>Version Control with Lambda</a:t>
            </a:r>
          </a:p>
        </p:txBody>
      </p:sp>
      <p:sp>
        <p:nvSpPr>
          <p:cNvPr id="353" name="Can have multiple versions of Lambda functions"/>
          <p:cNvSpPr txBox="1"/>
          <p:nvPr/>
        </p:nvSpPr>
        <p:spPr>
          <a:xfrm>
            <a:off x="1494980" y="3236570"/>
            <a:ext cx="74346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Can have multiple versions of Lambda functions</a:t>
            </a:r>
          </a:p>
        </p:txBody>
      </p:sp>
      <p:sp>
        <p:nvSpPr>
          <p:cNvPr id="354" name="Latest version will use $latest"/>
          <p:cNvSpPr txBox="1"/>
          <p:nvPr/>
        </p:nvSpPr>
        <p:spPr>
          <a:xfrm>
            <a:off x="1493737" y="3725520"/>
            <a:ext cx="473651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Latest version will use $latest</a:t>
            </a:r>
          </a:p>
        </p:txBody>
      </p:sp>
      <p:sp>
        <p:nvSpPr>
          <p:cNvPr id="355" name="Qualified version will use $latest, unqualified will not have it"/>
          <p:cNvSpPr txBox="1"/>
          <p:nvPr/>
        </p:nvSpPr>
        <p:spPr>
          <a:xfrm>
            <a:off x="1499180" y="4214470"/>
            <a:ext cx="907504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Qualified version will use $latest, unqualified will not have it</a:t>
            </a:r>
          </a:p>
        </p:txBody>
      </p:sp>
      <p:sp>
        <p:nvSpPr>
          <p:cNvPr id="356" name="Versions are immutable (cannot be changed)"/>
          <p:cNvSpPr txBox="1"/>
          <p:nvPr/>
        </p:nvSpPr>
        <p:spPr>
          <a:xfrm>
            <a:off x="1505175" y="4703420"/>
            <a:ext cx="691522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Versions are immutable (cannot be changed)</a:t>
            </a:r>
          </a:p>
        </p:txBody>
      </p:sp>
      <p:sp>
        <p:nvSpPr>
          <p:cNvPr id="357" name="Can split traffic using aliases to different versions"/>
          <p:cNvSpPr txBox="1"/>
          <p:nvPr/>
        </p:nvSpPr>
        <p:spPr>
          <a:xfrm>
            <a:off x="1508070" y="5192370"/>
            <a:ext cx="761291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Can split traffic using aliases to different versions</a:t>
            </a:r>
          </a:p>
        </p:txBody>
      </p:sp>
      <p:sp>
        <p:nvSpPr>
          <p:cNvPr id="358" name="Cannot split traffic with $latest, instead create an alias to latest"/>
          <p:cNvSpPr txBox="1"/>
          <p:nvPr/>
        </p:nvSpPr>
        <p:spPr>
          <a:xfrm>
            <a:off x="1505581" y="5681320"/>
            <a:ext cx="100474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Cannot split traffic with $latest, instead create an alias to latest</a:t>
            </a:r>
          </a:p>
        </p:txBody>
      </p:sp>
    </p:spTree>
  </p:cSld>
  <p:clrMapOvr>
    <a:masterClrMapping/>
  </p:clrMapOvr>
  <mc:AlternateContent xmlns:mc="http://schemas.openxmlformats.org/markup-compatibility/2006">
    <mc:Choice xmlns:p14="http://schemas.microsoft.com/office/powerpoint/2010/main" Requires="p14">
      <p:transition spd="slow" advClick="1" p14:dur="2000">
        <p14:prism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lt" backwards="0">
                                    <p:tmAbs val="0"/>
                                  </p:iterate>
                                  <p:childTnLst>
                                    <p:set>
                                      <p:cBhvr>
                                        <p:cTn id="6" fill="hold"/>
                                        <p:tgtEl>
                                          <p:spTgt spid="353"/>
                                        </p:tgtEl>
                                        <p:attrNameLst>
                                          <p:attrName>style.visibility</p:attrName>
                                        </p:attrNameLst>
                                      </p:cBhvr>
                                      <p:to>
                                        <p:strVal val="visible"/>
                                      </p:to>
                                    </p:set>
                                    <p:anim calcmode="lin" valueType="num">
                                      <p:cBhvr>
                                        <p:cTn id="7" dur="1500" fill="hold"/>
                                        <p:tgtEl>
                                          <p:spTgt spid="353"/>
                                        </p:tgtEl>
                                        <p:attrNameLst>
                                          <p:attrName>ppt_x</p:attrName>
                                        </p:attrNameLst>
                                      </p:cBhvr>
                                      <p:tavLst>
                                        <p:tav tm="0">
                                          <p:val>
                                            <p:strVal val="#ppt_x"/>
                                          </p:val>
                                        </p:tav>
                                        <p:tav tm="100000">
                                          <p:val>
                                            <p:strVal val="#ppt_x"/>
                                          </p:val>
                                        </p:tav>
                                      </p:tavLst>
                                    </p:anim>
                                    <p:anim calcmode="lin" valueType="num">
                                      <p:cBhvr>
                                        <p:cTn id="8" dur="1500" fill="hold"/>
                                        <p:tgtEl>
                                          <p:spTgt spid="35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lt" backwards="0">
                                    <p:tmAbs val="0"/>
                                  </p:iterate>
                                  <p:childTnLst>
                                    <p:set>
                                      <p:cBhvr>
                                        <p:cTn id="12" fill="hold"/>
                                        <p:tgtEl>
                                          <p:spTgt spid="354"/>
                                        </p:tgtEl>
                                        <p:attrNameLst>
                                          <p:attrName>style.visibility</p:attrName>
                                        </p:attrNameLst>
                                      </p:cBhvr>
                                      <p:to>
                                        <p:strVal val="visible"/>
                                      </p:to>
                                    </p:set>
                                    <p:anim calcmode="lin" valueType="num">
                                      <p:cBhvr>
                                        <p:cTn id="13" dur="1500" fill="hold"/>
                                        <p:tgtEl>
                                          <p:spTgt spid="354"/>
                                        </p:tgtEl>
                                        <p:attrNameLst>
                                          <p:attrName>ppt_x</p:attrName>
                                        </p:attrNameLst>
                                      </p:cBhvr>
                                      <p:tavLst>
                                        <p:tav tm="0">
                                          <p:val>
                                            <p:strVal val="#ppt_x"/>
                                          </p:val>
                                        </p:tav>
                                        <p:tav tm="100000">
                                          <p:val>
                                            <p:strVal val="#ppt_x"/>
                                          </p:val>
                                        </p:tav>
                                      </p:tavLst>
                                    </p:anim>
                                    <p:anim calcmode="lin" valueType="num">
                                      <p:cBhvr>
                                        <p:cTn id="14" dur="1500" fill="hold"/>
                                        <p:tgtEl>
                                          <p:spTgt spid="35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lt" backwards="0">
                                    <p:tmAbs val="0"/>
                                  </p:iterate>
                                  <p:childTnLst>
                                    <p:set>
                                      <p:cBhvr>
                                        <p:cTn id="18" fill="hold"/>
                                        <p:tgtEl>
                                          <p:spTgt spid="355"/>
                                        </p:tgtEl>
                                        <p:attrNameLst>
                                          <p:attrName>style.visibility</p:attrName>
                                        </p:attrNameLst>
                                      </p:cBhvr>
                                      <p:to>
                                        <p:strVal val="visible"/>
                                      </p:to>
                                    </p:set>
                                    <p:anim calcmode="lin" valueType="num">
                                      <p:cBhvr>
                                        <p:cTn id="19" dur="1500" fill="hold"/>
                                        <p:tgtEl>
                                          <p:spTgt spid="355"/>
                                        </p:tgtEl>
                                        <p:attrNameLst>
                                          <p:attrName>ppt_x</p:attrName>
                                        </p:attrNameLst>
                                      </p:cBhvr>
                                      <p:tavLst>
                                        <p:tav tm="0">
                                          <p:val>
                                            <p:strVal val="#ppt_x"/>
                                          </p:val>
                                        </p:tav>
                                        <p:tav tm="100000">
                                          <p:val>
                                            <p:strVal val="#ppt_x"/>
                                          </p:val>
                                        </p:tav>
                                      </p:tavLst>
                                    </p:anim>
                                    <p:anim calcmode="lin" valueType="num">
                                      <p:cBhvr>
                                        <p:cTn id="20" dur="1500" fill="hold"/>
                                        <p:tgtEl>
                                          <p:spTgt spid="35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 presetID="2" grpId="4" fill="hold">
                                  <p:stCondLst>
                                    <p:cond delay="0"/>
                                  </p:stCondLst>
                                  <p:iterate type="lt" backwards="0">
                                    <p:tmAbs val="0"/>
                                  </p:iterate>
                                  <p:childTnLst>
                                    <p:set>
                                      <p:cBhvr>
                                        <p:cTn id="24" fill="hold"/>
                                        <p:tgtEl>
                                          <p:spTgt spid="356"/>
                                        </p:tgtEl>
                                        <p:attrNameLst>
                                          <p:attrName>style.visibility</p:attrName>
                                        </p:attrNameLst>
                                      </p:cBhvr>
                                      <p:to>
                                        <p:strVal val="visible"/>
                                      </p:to>
                                    </p:set>
                                    <p:anim calcmode="lin" valueType="num">
                                      <p:cBhvr>
                                        <p:cTn id="25" dur="1500" fill="hold"/>
                                        <p:tgtEl>
                                          <p:spTgt spid="356"/>
                                        </p:tgtEl>
                                        <p:attrNameLst>
                                          <p:attrName>ppt_x</p:attrName>
                                        </p:attrNameLst>
                                      </p:cBhvr>
                                      <p:tavLst>
                                        <p:tav tm="0">
                                          <p:val>
                                            <p:strVal val="#ppt_x"/>
                                          </p:val>
                                        </p:tav>
                                        <p:tav tm="100000">
                                          <p:val>
                                            <p:strVal val="#ppt_x"/>
                                          </p:val>
                                        </p:tav>
                                      </p:tavLst>
                                    </p:anim>
                                    <p:anim calcmode="lin" valueType="num">
                                      <p:cBhvr>
                                        <p:cTn id="26" dur="1500" fill="hold"/>
                                        <p:tgtEl>
                                          <p:spTgt spid="35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 presetID="2" grpId="5" fill="hold">
                                  <p:stCondLst>
                                    <p:cond delay="0"/>
                                  </p:stCondLst>
                                  <p:iterate type="lt" backwards="0">
                                    <p:tmAbs val="0"/>
                                  </p:iterate>
                                  <p:childTnLst>
                                    <p:set>
                                      <p:cBhvr>
                                        <p:cTn id="30" fill="hold"/>
                                        <p:tgtEl>
                                          <p:spTgt spid="357"/>
                                        </p:tgtEl>
                                        <p:attrNameLst>
                                          <p:attrName>style.visibility</p:attrName>
                                        </p:attrNameLst>
                                      </p:cBhvr>
                                      <p:to>
                                        <p:strVal val="visible"/>
                                      </p:to>
                                    </p:set>
                                    <p:anim calcmode="lin" valueType="num">
                                      <p:cBhvr>
                                        <p:cTn id="31" dur="1500" fill="hold"/>
                                        <p:tgtEl>
                                          <p:spTgt spid="357"/>
                                        </p:tgtEl>
                                        <p:attrNameLst>
                                          <p:attrName>ppt_x</p:attrName>
                                        </p:attrNameLst>
                                      </p:cBhvr>
                                      <p:tavLst>
                                        <p:tav tm="0">
                                          <p:val>
                                            <p:strVal val="#ppt_x"/>
                                          </p:val>
                                        </p:tav>
                                        <p:tav tm="100000">
                                          <p:val>
                                            <p:strVal val="#ppt_x"/>
                                          </p:val>
                                        </p:tav>
                                      </p:tavLst>
                                    </p:anim>
                                    <p:anim calcmode="lin" valueType="num">
                                      <p:cBhvr>
                                        <p:cTn id="32" dur="1500" fill="hold"/>
                                        <p:tgtEl>
                                          <p:spTgt spid="35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 presetID="2" grpId="6" fill="hold">
                                  <p:stCondLst>
                                    <p:cond delay="0"/>
                                  </p:stCondLst>
                                  <p:iterate type="lt" backwards="0">
                                    <p:tmAbs val="0"/>
                                  </p:iterate>
                                  <p:childTnLst>
                                    <p:set>
                                      <p:cBhvr>
                                        <p:cTn id="36" fill="hold"/>
                                        <p:tgtEl>
                                          <p:spTgt spid="358"/>
                                        </p:tgtEl>
                                        <p:attrNameLst>
                                          <p:attrName>style.visibility</p:attrName>
                                        </p:attrNameLst>
                                      </p:cBhvr>
                                      <p:to>
                                        <p:strVal val="visible"/>
                                      </p:to>
                                    </p:set>
                                    <p:anim calcmode="lin" valueType="num">
                                      <p:cBhvr>
                                        <p:cTn id="37" dur="1500" fill="hold"/>
                                        <p:tgtEl>
                                          <p:spTgt spid="358"/>
                                        </p:tgtEl>
                                        <p:attrNameLst>
                                          <p:attrName>ppt_x</p:attrName>
                                        </p:attrNameLst>
                                      </p:cBhvr>
                                      <p:tavLst>
                                        <p:tav tm="0">
                                          <p:val>
                                            <p:strVal val="#ppt_x"/>
                                          </p:val>
                                        </p:tav>
                                        <p:tav tm="100000">
                                          <p:val>
                                            <p:strVal val="#ppt_x"/>
                                          </p:val>
                                        </p:tav>
                                      </p:tavLst>
                                    </p:anim>
                                    <p:anim calcmode="lin" valueType="num">
                                      <p:cBhvr>
                                        <p:cTn id="38" dur="1500" fill="hold"/>
                                        <p:tgtEl>
                                          <p:spTgt spid="3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 grpId="6"/>
      <p:bldP build="whole" bldLvl="1" animBg="1" rev="0" advAuto="0" spid="353" grpId="1"/>
      <p:bldP build="whole" bldLvl="1" animBg="1" rev="0" advAuto="0" spid="354" grpId="2"/>
      <p:bldP build="whole" bldLvl="1" animBg="1" rev="0" advAuto="0" spid="355" grpId="3"/>
      <p:bldP build="whole" bldLvl="1" animBg="1" rev="0" advAuto="0" spid="356" grpId="4"/>
      <p:bldP build="whole" bldLvl="1" animBg="1" rev="0" advAuto="0" spid="357" grpId="5"/>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Introduction to Alexa"/>
          <p:cNvSpPr txBox="1"/>
          <p:nvPr>
            <p:ph type="title" idx="4294967295"/>
          </p:nvPr>
        </p:nvSpPr>
        <p:spPr>
          <a:xfrm>
            <a:off x="407937" y="-1261721"/>
            <a:ext cx="12188926" cy="3302001"/>
          </a:xfrm>
          <a:prstGeom prst="rect">
            <a:avLst/>
          </a:prstGeom>
        </p:spPr>
        <p:txBody>
          <a:bodyPr anchor="b"/>
          <a:lstStyle>
            <a:lvl1pPr>
              <a:defRPr sz="6900"/>
            </a:lvl1pPr>
          </a:lstStyle>
          <a:p>
            <a:pPr/>
            <a:r>
              <a:t>Introduction to Alexa</a:t>
            </a:r>
          </a:p>
        </p:txBody>
      </p:sp>
      <p:pic>
        <p:nvPicPr>
          <p:cNvPr id="361" name="Screenshot 2019-08-31 at 10.20.32 AM.png" descr="Screenshot 2019-08-31 at 10.20.32 AM.png"/>
          <p:cNvPicPr>
            <a:picLocks noChangeAspect="1"/>
          </p:cNvPicPr>
          <p:nvPr/>
        </p:nvPicPr>
        <p:blipFill>
          <a:blip r:embed="rId2">
            <a:extLst/>
          </a:blip>
          <a:stretch>
            <a:fillRect/>
          </a:stretch>
        </p:blipFill>
        <p:spPr>
          <a:xfrm>
            <a:off x="2527300" y="2489200"/>
            <a:ext cx="7950200" cy="4775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amazon-echo-2-gen-sandstein-vorne-99928599.png" descr="amazon-echo-2-gen-sandstein-vorne-99928599.png"/>
          <p:cNvPicPr>
            <a:picLocks noChangeAspect="1"/>
          </p:cNvPicPr>
          <p:nvPr/>
        </p:nvPicPr>
        <p:blipFill>
          <a:blip r:embed="rId2">
            <a:extLst/>
          </a:blip>
          <a:stretch>
            <a:fillRect/>
          </a:stretch>
        </p:blipFill>
        <p:spPr>
          <a:xfrm>
            <a:off x="141078" y="4983181"/>
            <a:ext cx="4775201" cy="4775201"/>
          </a:xfrm>
          <a:prstGeom prst="rect">
            <a:avLst/>
          </a:prstGeom>
          <a:ln w="12700">
            <a:miter lim="400000"/>
          </a:ln>
        </p:spPr>
      </p:pic>
      <p:pic>
        <p:nvPicPr>
          <p:cNvPr id="364" name="iphone-xr-red-select-201809.png" descr="iphone-xr-red-select-201809.png"/>
          <p:cNvPicPr>
            <a:picLocks noChangeAspect="1"/>
          </p:cNvPicPr>
          <p:nvPr/>
        </p:nvPicPr>
        <p:blipFill>
          <a:blip r:embed="rId3">
            <a:extLst/>
          </a:blip>
          <a:stretch>
            <a:fillRect/>
          </a:stretch>
        </p:blipFill>
        <p:spPr>
          <a:xfrm>
            <a:off x="510383" y="203200"/>
            <a:ext cx="4036591" cy="4775200"/>
          </a:xfrm>
          <a:prstGeom prst="rect">
            <a:avLst/>
          </a:prstGeom>
          <a:ln w="12700">
            <a:miter lim="400000"/>
          </a:ln>
        </p:spPr>
      </p:pic>
      <p:pic>
        <p:nvPicPr>
          <p:cNvPr id="365" name="mark1._TTH_.png" descr="mark1._TTH_.png"/>
          <p:cNvPicPr>
            <a:picLocks noChangeAspect="1"/>
          </p:cNvPicPr>
          <p:nvPr/>
        </p:nvPicPr>
        <p:blipFill>
          <a:blip r:embed="rId4">
            <a:extLst/>
          </a:blip>
          <a:stretch>
            <a:fillRect/>
          </a:stretch>
        </p:blipFill>
        <p:spPr>
          <a:xfrm>
            <a:off x="8787448" y="5804594"/>
            <a:ext cx="3365501" cy="3365501"/>
          </a:xfrm>
          <a:prstGeom prst="rect">
            <a:avLst/>
          </a:prstGeom>
          <a:ln w="12700">
            <a:miter lim="400000"/>
          </a:ln>
        </p:spPr>
      </p:pic>
      <p:pic>
        <p:nvPicPr>
          <p:cNvPr id="366" name="AppleSiriIcon2017.png" descr="AppleSiriIcon2017.png"/>
          <p:cNvPicPr>
            <a:picLocks noChangeAspect="1"/>
          </p:cNvPicPr>
          <p:nvPr/>
        </p:nvPicPr>
        <p:blipFill>
          <a:blip r:embed="rId5">
            <a:extLst/>
          </a:blip>
          <a:stretch>
            <a:fillRect/>
          </a:stretch>
        </p:blipFill>
        <p:spPr>
          <a:xfrm>
            <a:off x="9466898" y="1587500"/>
            <a:ext cx="2006601" cy="2006600"/>
          </a:xfrm>
          <a:prstGeom prst="rect">
            <a:avLst/>
          </a:prstGeom>
          <a:ln w="12700">
            <a:miter lim="400000"/>
          </a:ln>
        </p:spPr>
      </p:pic>
      <p:sp>
        <p:nvSpPr>
          <p:cNvPr id="369" name="Connection Line"/>
          <p:cNvSpPr/>
          <p:nvPr/>
        </p:nvSpPr>
        <p:spPr>
          <a:xfrm>
            <a:off x="3724935" y="2185631"/>
            <a:ext cx="5888996" cy="376779"/>
          </a:xfrm>
          <a:custGeom>
            <a:avLst/>
            <a:gdLst/>
            <a:ahLst/>
            <a:cxnLst>
              <a:cxn ang="0">
                <a:pos x="wd2" y="hd2"/>
              </a:cxn>
              <a:cxn ang="5400000">
                <a:pos x="wd2" y="hd2"/>
              </a:cxn>
              <a:cxn ang="10800000">
                <a:pos x="wd2" y="hd2"/>
              </a:cxn>
              <a:cxn ang="16200000">
                <a:pos x="wd2" y="hd2"/>
              </a:cxn>
            </a:cxnLst>
            <a:rect l="0" t="0" r="r" b="b"/>
            <a:pathLst>
              <a:path w="21600" h="16409" fill="norm" stroke="1" extrusionOk="0">
                <a:moveTo>
                  <a:pt x="0" y="16409"/>
                </a:moveTo>
                <a:cubicBezTo>
                  <a:pt x="7145" y="-2999"/>
                  <a:pt x="14345" y="-5191"/>
                  <a:pt x="21600" y="9832"/>
                </a:cubicBezTo>
              </a:path>
            </a:pathLst>
          </a:custGeom>
          <a:ln w="63500">
            <a:solidFill>
              <a:srgbClr val="FFFFFF"/>
            </a:solidFill>
            <a:miter lim="400000"/>
            <a:tailEnd type="triangle"/>
          </a:ln>
        </p:spPr>
        <p:txBody>
          <a:bodyPr/>
          <a:lstStyle/>
          <a:p>
            <a:pPr/>
          </a:p>
        </p:txBody>
      </p:sp>
      <p:sp>
        <p:nvSpPr>
          <p:cNvPr id="370" name="Connection Line"/>
          <p:cNvSpPr/>
          <p:nvPr/>
        </p:nvSpPr>
        <p:spPr>
          <a:xfrm>
            <a:off x="3794519" y="6880087"/>
            <a:ext cx="5762477" cy="362055"/>
          </a:xfrm>
          <a:custGeom>
            <a:avLst/>
            <a:gdLst/>
            <a:ahLst/>
            <a:cxnLst>
              <a:cxn ang="0">
                <a:pos x="wd2" y="hd2"/>
              </a:cxn>
              <a:cxn ang="5400000">
                <a:pos x="wd2" y="hd2"/>
              </a:cxn>
              <a:cxn ang="10800000">
                <a:pos x="wd2" y="hd2"/>
              </a:cxn>
              <a:cxn ang="16200000">
                <a:pos x="wd2" y="hd2"/>
              </a:cxn>
            </a:cxnLst>
            <a:rect l="0" t="0" r="r" b="b"/>
            <a:pathLst>
              <a:path w="21600" h="16416" fill="norm" stroke="1" extrusionOk="0">
                <a:moveTo>
                  <a:pt x="0" y="9748"/>
                </a:moveTo>
                <a:cubicBezTo>
                  <a:pt x="7219" y="-5184"/>
                  <a:pt x="14419" y="-2961"/>
                  <a:pt x="21600" y="16416"/>
                </a:cubicBezTo>
              </a:path>
            </a:pathLst>
          </a:custGeom>
          <a:ln w="63500">
            <a:solidFill>
              <a:srgbClr val="FFFFFF"/>
            </a:solidFill>
            <a:miter lim="400000"/>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69"/>
                                        </p:tgtEl>
                                        <p:attrNameLst>
                                          <p:attrName>style.visibility</p:attrName>
                                        </p:attrNameLst>
                                      </p:cBhvr>
                                      <p:to>
                                        <p:strVal val="visible"/>
                                      </p:to>
                                    </p:set>
                                    <p:animEffect filter="dissolve" transition="in">
                                      <p:cBhvr>
                                        <p:cTn id="7" dur="2000"/>
                                        <p:tgtEl>
                                          <p:spTgt spid="36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36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36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4" fill="hold">
                                  <p:stCondLst>
                                    <p:cond delay="0"/>
                                  </p:stCondLst>
                                  <p:iterate type="el" backwards="0">
                                    <p:tmAbs val="0"/>
                                  </p:iterate>
                                  <p:childTnLst>
                                    <p:set>
                                      <p:cBhvr>
                                        <p:cTn id="19" fill="hold"/>
                                        <p:tgtEl>
                                          <p:spTgt spid="3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5" fill="hold">
                                  <p:stCondLst>
                                    <p:cond delay="0"/>
                                  </p:stCondLst>
                                  <p:iterate type="el" backwards="0">
                                    <p:tmAbs val="0"/>
                                  </p:iterate>
                                  <p:childTnLst>
                                    <p:set>
                                      <p:cBhvr>
                                        <p:cTn id="23" fill="hold"/>
                                        <p:tgtEl>
                                          <p:spTgt spid="3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5"/>
      <p:bldP build="whole" bldLvl="1" animBg="1" rev="0" advAuto="0" spid="366" grpId="2"/>
      <p:bldP build="whole" bldLvl="1" animBg="1" rev="0" advAuto="0" spid="370" grpId="4"/>
      <p:bldP build="whole" bldLvl="1" animBg="1" rev="0" advAuto="0" spid="369" grpId="1"/>
      <p:bldP build="whole" bldLvl="1" animBg="1" rev="0" advAuto="0" spid="363" grpId="3"/>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2" name="Fire-TV-Stick-with-all-new-Alexa-Voice-Remote.png" descr="Fire-TV-Stick-with-all-new-Alexa-Voice-Remote.png"/>
          <p:cNvPicPr>
            <a:picLocks noChangeAspect="1"/>
          </p:cNvPicPr>
          <p:nvPr/>
        </p:nvPicPr>
        <p:blipFill>
          <a:blip r:embed="rId2">
            <a:extLst/>
          </a:blip>
          <a:stretch>
            <a:fillRect/>
          </a:stretch>
        </p:blipFill>
        <p:spPr>
          <a:xfrm>
            <a:off x="-290722" y="7169279"/>
            <a:ext cx="5638801" cy="3120652"/>
          </a:xfrm>
          <a:prstGeom prst="rect">
            <a:avLst/>
          </a:prstGeom>
          <a:ln w="12700">
            <a:miter lim="400000"/>
          </a:ln>
        </p:spPr>
      </p:pic>
      <p:pic>
        <p:nvPicPr>
          <p:cNvPr id="373" name="Screenshot 2019-08-31 at 11.18.36 AM.png" descr="Screenshot 2019-08-31 at 11.18.36 AM.png"/>
          <p:cNvPicPr>
            <a:picLocks noChangeAspect="1"/>
          </p:cNvPicPr>
          <p:nvPr/>
        </p:nvPicPr>
        <p:blipFill>
          <a:blip r:embed="rId3">
            <a:extLst/>
          </a:blip>
          <a:stretch>
            <a:fillRect/>
          </a:stretch>
        </p:blipFill>
        <p:spPr>
          <a:xfrm>
            <a:off x="7364097" y="2794000"/>
            <a:ext cx="5638801" cy="4165600"/>
          </a:xfrm>
          <a:prstGeom prst="rect">
            <a:avLst/>
          </a:prstGeom>
          <a:ln w="12700">
            <a:miter lim="400000"/>
          </a:ln>
        </p:spPr>
      </p:pic>
      <p:pic>
        <p:nvPicPr>
          <p:cNvPr id="374" name="arduino-uno-r3-toshankits-ludhiana.png" descr="arduino-uno-r3-toshankits-ludhiana.png"/>
          <p:cNvPicPr>
            <a:picLocks noChangeAspect="1"/>
          </p:cNvPicPr>
          <p:nvPr/>
        </p:nvPicPr>
        <p:blipFill>
          <a:blip r:embed="rId4">
            <a:extLst/>
          </a:blip>
          <a:stretch>
            <a:fillRect/>
          </a:stretch>
        </p:blipFill>
        <p:spPr>
          <a:xfrm>
            <a:off x="-237486" y="6349"/>
            <a:ext cx="5532329" cy="3365501"/>
          </a:xfrm>
          <a:prstGeom prst="rect">
            <a:avLst/>
          </a:prstGeom>
          <a:ln w="12700">
            <a:miter lim="400000"/>
          </a:ln>
        </p:spPr>
      </p:pic>
      <p:pic>
        <p:nvPicPr>
          <p:cNvPr id="375" name="amazon-echo-2-gen-sandstein-vorne-99928599.png" descr="amazon-echo-2-gen-sandstein-vorne-99928599.png"/>
          <p:cNvPicPr>
            <a:picLocks noChangeAspect="1"/>
          </p:cNvPicPr>
          <p:nvPr/>
        </p:nvPicPr>
        <p:blipFill>
          <a:blip r:embed="rId5">
            <a:extLst/>
          </a:blip>
          <a:stretch>
            <a:fillRect/>
          </a:stretch>
        </p:blipFill>
        <p:spPr>
          <a:xfrm>
            <a:off x="1378" y="3388123"/>
            <a:ext cx="4165601" cy="4165601"/>
          </a:xfrm>
          <a:prstGeom prst="rect">
            <a:avLst/>
          </a:prstGeom>
          <a:ln w="12700">
            <a:miter lim="400000"/>
          </a:ln>
        </p:spPr>
      </p:pic>
      <p:sp>
        <p:nvSpPr>
          <p:cNvPr id="379" name="Connection Line"/>
          <p:cNvSpPr/>
          <p:nvPr/>
        </p:nvSpPr>
        <p:spPr>
          <a:xfrm>
            <a:off x="4003941" y="5659673"/>
            <a:ext cx="3360157" cy="1704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813" y="12767"/>
                  <a:pt x="14013" y="5567"/>
                  <a:pt x="21600" y="0"/>
                </a:cubicBezTo>
              </a:path>
            </a:pathLst>
          </a:custGeom>
          <a:ln w="63500">
            <a:solidFill>
              <a:srgbClr val="FFFFFF"/>
            </a:solidFill>
            <a:miter lim="400000"/>
            <a:tailEnd type="triangle"/>
          </a:ln>
        </p:spPr>
        <p:txBody>
          <a:bodyPr/>
          <a:lstStyle/>
          <a:p>
            <a:pPr/>
          </a:p>
        </p:txBody>
      </p:sp>
      <p:sp>
        <p:nvSpPr>
          <p:cNvPr id="380" name="Connection Line"/>
          <p:cNvSpPr/>
          <p:nvPr/>
        </p:nvSpPr>
        <p:spPr>
          <a:xfrm>
            <a:off x="3189446" y="4593844"/>
            <a:ext cx="4174652" cy="533986"/>
          </a:xfrm>
          <a:custGeom>
            <a:avLst/>
            <a:gdLst/>
            <a:ahLst/>
            <a:cxnLst>
              <a:cxn ang="0">
                <a:pos x="wd2" y="hd2"/>
              </a:cxn>
              <a:cxn ang="5400000">
                <a:pos x="wd2" y="hd2"/>
              </a:cxn>
              <a:cxn ang="10800000">
                <a:pos x="wd2" y="hd2"/>
              </a:cxn>
              <a:cxn ang="16200000">
                <a:pos x="wd2" y="hd2"/>
              </a:cxn>
            </a:cxnLst>
            <a:rect l="0" t="0" r="r" b="b"/>
            <a:pathLst>
              <a:path w="21600" h="21073" fill="norm" stroke="1" extrusionOk="0">
                <a:moveTo>
                  <a:pt x="0" y="21073"/>
                </a:moveTo>
                <a:cubicBezTo>
                  <a:pt x="7128" y="6487"/>
                  <a:pt x="14328" y="-527"/>
                  <a:pt x="21600" y="31"/>
                </a:cubicBezTo>
              </a:path>
            </a:pathLst>
          </a:custGeom>
          <a:ln w="63500">
            <a:solidFill>
              <a:srgbClr val="FFFFFF"/>
            </a:solidFill>
            <a:miter lim="400000"/>
            <a:tailEnd type="triangle"/>
          </a:ln>
        </p:spPr>
        <p:txBody>
          <a:bodyPr/>
          <a:lstStyle/>
          <a:p>
            <a:pPr/>
          </a:p>
        </p:txBody>
      </p:sp>
      <p:sp>
        <p:nvSpPr>
          <p:cNvPr id="381" name="Connection Line"/>
          <p:cNvSpPr/>
          <p:nvPr/>
        </p:nvSpPr>
        <p:spPr>
          <a:xfrm>
            <a:off x="4467360" y="2070274"/>
            <a:ext cx="2896806" cy="10682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488" y="5334"/>
                  <a:pt x="14688" y="12534"/>
                  <a:pt x="21600" y="21600"/>
                </a:cubicBezTo>
              </a:path>
            </a:pathLst>
          </a:custGeom>
          <a:ln w="63500">
            <a:solidFill>
              <a:srgbClr val="FFFFFF"/>
            </a:solidFill>
            <a:miter lim="400000"/>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75"/>
                                        </p:tgtEl>
                                        <p:attrNameLst>
                                          <p:attrName>style.visibility</p:attrName>
                                        </p:attrNameLst>
                                      </p:cBhvr>
                                      <p:to>
                                        <p:strVal val="visible"/>
                                      </p:to>
                                    </p:set>
                                    <p:animEffect filter="dissolve" transition="in">
                                      <p:cBhvr>
                                        <p:cTn id="7" dur="1500"/>
                                        <p:tgtEl>
                                          <p:spTgt spid="37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72"/>
                                        </p:tgtEl>
                                        <p:attrNameLst>
                                          <p:attrName>style.visibility</p:attrName>
                                        </p:attrNameLst>
                                      </p:cBhvr>
                                      <p:to>
                                        <p:strVal val="visible"/>
                                      </p:to>
                                    </p:set>
                                    <p:animEffect filter="dissolve" transition="in">
                                      <p:cBhvr>
                                        <p:cTn id="12" dur="1500"/>
                                        <p:tgtEl>
                                          <p:spTgt spid="37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381"/>
                                        </p:tgtEl>
                                        <p:attrNameLst>
                                          <p:attrName>style.visibility</p:attrName>
                                        </p:attrNameLst>
                                      </p:cBhvr>
                                      <p:to>
                                        <p:strVal val="visible"/>
                                      </p:to>
                                    </p:set>
                                    <p:animEffect filter="dissolve" transition="in">
                                      <p:cBhvr>
                                        <p:cTn id="17" dur="1500"/>
                                        <p:tgtEl>
                                          <p:spTgt spid="381"/>
                                        </p:tgtEl>
                                      </p:cBhvr>
                                    </p:animEffect>
                                  </p:childTnLst>
                                </p:cTn>
                              </p:par>
                            </p:childTnLst>
                          </p:cTn>
                        </p:par>
                        <p:par>
                          <p:cTn id="18" fill="hold">
                            <p:stCondLst>
                              <p:cond delay="1500"/>
                            </p:stCondLst>
                            <p:childTnLst>
                              <p:par>
                                <p:cTn id="19" presetClass="entr" nodeType="afterEffect" presetID="9" grpId="4" fill="hold">
                                  <p:stCondLst>
                                    <p:cond delay="0"/>
                                  </p:stCondLst>
                                  <p:iterate type="el" backwards="0">
                                    <p:tmAbs val="0"/>
                                  </p:iterate>
                                  <p:childTnLst>
                                    <p:set>
                                      <p:cBhvr>
                                        <p:cTn id="20" fill="hold"/>
                                        <p:tgtEl>
                                          <p:spTgt spid="380"/>
                                        </p:tgtEl>
                                        <p:attrNameLst>
                                          <p:attrName>style.visibility</p:attrName>
                                        </p:attrNameLst>
                                      </p:cBhvr>
                                      <p:to>
                                        <p:strVal val="visible"/>
                                      </p:to>
                                    </p:set>
                                    <p:animEffect filter="dissolve" transition="in">
                                      <p:cBhvr>
                                        <p:cTn id="21" dur="1500"/>
                                        <p:tgtEl>
                                          <p:spTgt spid="380"/>
                                        </p:tgtEl>
                                      </p:cBhvr>
                                    </p:animEffect>
                                  </p:childTnLst>
                                </p:cTn>
                              </p:par>
                            </p:childTnLst>
                          </p:cTn>
                        </p:par>
                        <p:par>
                          <p:cTn id="22" fill="hold">
                            <p:stCondLst>
                              <p:cond delay="3000"/>
                            </p:stCondLst>
                            <p:childTnLst>
                              <p:par>
                                <p:cTn id="23" presetClass="entr" nodeType="afterEffect" presetID="9" grpId="5" fill="hold">
                                  <p:stCondLst>
                                    <p:cond delay="0"/>
                                  </p:stCondLst>
                                  <p:iterate type="el" backwards="0">
                                    <p:tmAbs val="0"/>
                                  </p:iterate>
                                  <p:childTnLst>
                                    <p:set>
                                      <p:cBhvr>
                                        <p:cTn id="24" fill="hold"/>
                                        <p:tgtEl>
                                          <p:spTgt spid="379"/>
                                        </p:tgtEl>
                                        <p:attrNameLst>
                                          <p:attrName>style.visibility</p:attrName>
                                        </p:attrNameLst>
                                      </p:cBhvr>
                                      <p:to>
                                        <p:strVal val="visible"/>
                                      </p:to>
                                    </p:set>
                                    <p:animEffect filter="dissolve" transition="in">
                                      <p:cBhvr>
                                        <p:cTn id="25" dur="1500"/>
                                        <p:tgtEl>
                                          <p:spTgt spid="379"/>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6" fill="hold">
                                  <p:stCondLst>
                                    <p:cond delay="0"/>
                                  </p:stCondLst>
                                  <p:iterate type="el" backwards="0">
                                    <p:tmAbs val="0"/>
                                  </p:iterate>
                                  <p:childTnLst>
                                    <p:set>
                                      <p:cBhvr>
                                        <p:cTn id="29" fill="hold"/>
                                        <p:tgtEl>
                                          <p:spTgt spid="373"/>
                                        </p:tgtEl>
                                        <p:attrNameLst>
                                          <p:attrName>style.visibility</p:attrName>
                                        </p:attrNameLst>
                                      </p:cBhvr>
                                      <p:to>
                                        <p:strVal val="visible"/>
                                      </p:to>
                                    </p:set>
                                    <p:animEffect filter="dissolve" transition="in">
                                      <p:cBhvr>
                                        <p:cTn id="30" dur="15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9" grpId="5"/>
      <p:bldP build="whole" bldLvl="1" animBg="1" rev="0" advAuto="0" spid="380" grpId="4"/>
      <p:bldP build="whole" bldLvl="1" animBg="1" rev="0" advAuto="0" spid="381" grpId="3"/>
      <p:bldP build="whole" bldLvl="1" animBg="1" rev="0" advAuto="0" spid="375" grpId="1"/>
      <p:bldP build="whole" bldLvl="1" animBg="1" rev="0" advAuto="0" spid="372" grpId="2"/>
      <p:bldP build="whole" bldLvl="1" animBg="1" rev="0" advAuto="0" spid="373" grpId="6"/>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tep Functions"/>
          <p:cNvSpPr txBox="1"/>
          <p:nvPr>
            <p:ph type="ctrTitle"/>
          </p:nvPr>
        </p:nvSpPr>
        <p:spPr>
          <a:prstGeom prst="rect">
            <a:avLst/>
          </a:prstGeom>
        </p:spPr>
        <p:txBody>
          <a:bodyPr/>
          <a:lstStyle/>
          <a:p>
            <a:pPr/>
            <a:r>
              <a:t>Step Functions</a:t>
            </a:r>
          </a:p>
        </p:txBody>
      </p:sp>
      <p:sp>
        <p:nvSpPr>
          <p:cNvPr id="384" name="Build distributed applications using visual workflow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Build distributed applications using visual workflows</a:t>
            </a:r>
          </a:p>
        </p:txBody>
      </p:sp>
    </p:spTree>
  </p:cSld>
  <p:clrMapOvr>
    <a:masterClrMapping/>
  </p:clrMapOvr>
  <mc:AlternateContent xmlns:mc="http://schemas.openxmlformats.org/markup-compatibility/2006">
    <mc:Choice xmlns:p14="http://schemas.microsoft.com/office/powerpoint/2010/main" Requires="p14">
      <p:transition spd="slow" advClick="1" p14:dur="2000">
        <p14:prism dir="r" isContent="1" isInverted="0"/>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AWS Step Functions lets you coordinate multiple AWS services into serverless workflows so you can build and update apps quickly. Using Step Functions, you can design and run workflows that stitch together services into feature-rich applications. Workflows are made up of a series of steps, with the output of one step acting as input into the next. Application development is simpler and more intuitive using Step Functions, because it translates your workflow into a state machine diagram that is easy to understand, easy to explain to others, and easy to change. You can monitor each step of execution as it happens, which means you can identify and fix problems quickly. Step Functions automatically triggers and tracks each step, and retries when there are errors, so your application executes in order and as expected."/>
          <p:cNvSpPr txBox="1"/>
          <p:nvPr>
            <p:ph type="ctrTitle"/>
          </p:nvPr>
        </p:nvSpPr>
        <p:spPr>
          <a:xfrm>
            <a:off x="1270000" y="4914900"/>
            <a:ext cx="10464800" cy="3302000"/>
          </a:xfrm>
          <a:prstGeom prst="rect">
            <a:avLst/>
          </a:prstGeom>
        </p:spPr>
        <p:txBody>
          <a:bodyPr/>
          <a:lstStyle>
            <a:lvl1pPr defTabSz="332993">
              <a:defRPr sz="2109">
                <a:latin typeface="Helvetica Neue"/>
                <a:ea typeface="Helvetica Neue"/>
                <a:cs typeface="Helvetica Neue"/>
                <a:sym typeface="Helvetica Neue"/>
              </a:defRPr>
            </a:lvl1pPr>
          </a:lstStyle>
          <a:p>
            <a:pPr/>
            <a:r>
              <a:t>AWS Step Functions lets you coordinate multiple AWS services into serverless workflows so you can build and update apps quickly. Using Step Functions, you can design and run workflows that stitch together services into feature-rich applications. Workflows are made up of a series of steps, with the output of one step acting as input into the next. Application development is simpler and more intuitive using Step Functions, because it translates your workflow into a state machine diagram that is easy to understand, easy to explain to others, and easy to change. You can monitor each step of execution as it happens, which means you can identify and fix problems quickly. Step Functions automatically triggers and tracks each step, and retries when there are errors, so your application executes in order and as expected.</a:t>
            </a:r>
          </a:p>
        </p:txBody>
      </p:sp>
      <p:pic>
        <p:nvPicPr>
          <p:cNvPr id="387" name="workflow.183110b44a1b1981ae30e563ab2733073a3139da.png" descr="workflow.183110b44a1b1981ae30e563ab2733073a3139da.png"/>
          <p:cNvPicPr>
            <a:picLocks noChangeAspect="1"/>
          </p:cNvPicPr>
          <p:nvPr/>
        </p:nvPicPr>
        <p:blipFill>
          <a:blip r:embed="rId2">
            <a:extLst/>
          </a:blip>
          <a:stretch>
            <a:fillRect/>
          </a:stretch>
        </p:blipFill>
        <p:spPr>
          <a:xfrm>
            <a:off x="3409526" y="1638300"/>
            <a:ext cx="6185748"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warp dir="i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AWS Lambda Use Cases"/>
          <p:cNvSpPr txBox="1"/>
          <p:nvPr>
            <p:ph type="title" idx="4294967295"/>
          </p:nvPr>
        </p:nvSpPr>
        <p:spPr>
          <a:xfrm>
            <a:off x="-1863403" y="-1261721"/>
            <a:ext cx="16731606" cy="3302001"/>
          </a:xfrm>
          <a:prstGeom prst="rect">
            <a:avLst/>
          </a:prstGeom>
        </p:spPr>
        <p:txBody>
          <a:bodyPr anchor="b"/>
          <a:lstStyle>
            <a:lvl1pPr>
              <a:defRPr sz="6900"/>
            </a:lvl1pPr>
          </a:lstStyle>
          <a:p>
            <a:pPr/>
            <a:r>
              <a:t>AWS Lambda Use Cases</a:t>
            </a:r>
          </a:p>
        </p:txBody>
      </p:sp>
      <p:sp>
        <p:nvSpPr>
          <p:cNvPr id="134" name="Zillow uses Lambda and Kinesis to track a subset of mobile metrics in realtime.…"/>
          <p:cNvSpPr txBox="1"/>
          <p:nvPr/>
        </p:nvSpPr>
        <p:spPr>
          <a:xfrm>
            <a:off x="645210" y="7345020"/>
            <a:ext cx="11714380"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Zillow uses Lambda and Kinesis to track a subset of mobile metrics in realtime.</a:t>
            </a:r>
          </a:p>
          <a:p>
            <a:pPr/>
            <a:r>
              <a:t>With Kinesis and Lambda, we were able to develop and deploy</a:t>
            </a:r>
          </a:p>
          <a:p>
            <a:pPr/>
            <a:r>
              <a:t>a cost effective solution in two weeks.</a:t>
            </a:r>
          </a:p>
        </p:txBody>
      </p:sp>
      <p:pic>
        <p:nvPicPr>
          <p:cNvPr id="135" name="zillow-logo-color.png" descr="zillow-logo-color.png"/>
          <p:cNvPicPr>
            <a:picLocks noChangeAspect="1"/>
          </p:cNvPicPr>
          <p:nvPr/>
        </p:nvPicPr>
        <p:blipFill>
          <a:blip r:embed="rId2">
            <a:extLst/>
          </a:blip>
          <a:stretch>
            <a:fillRect/>
          </a:stretch>
        </p:blipFill>
        <p:spPr>
          <a:xfrm>
            <a:off x="2438400" y="4015581"/>
            <a:ext cx="8128000" cy="17224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tep Functions"/>
          <p:cNvSpPr txBox="1"/>
          <p:nvPr>
            <p:ph type="title" idx="4294967295"/>
          </p:nvPr>
        </p:nvSpPr>
        <p:spPr>
          <a:xfrm>
            <a:off x="407937" y="-1261721"/>
            <a:ext cx="12188926" cy="3302001"/>
          </a:xfrm>
          <a:prstGeom prst="rect">
            <a:avLst/>
          </a:prstGeom>
        </p:spPr>
        <p:txBody>
          <a:bodyPr anchor="b"/>
          <a:lstStyle>
            <a:lvl1pPr>
              <a:defRPr sz="6900"/>
            </a:lvl1pPr>
          </a:lstStyle>
          <a:p>
            <a:pPr/>
            <a:r>
              <a:t>Step Functions</a:t>
            </a:r>
          </a:p>
        </p:txBody>
      </p:sp>
      <p:pic>
        <p:nvPicPr>
          <p:cNvPr id="390" name="Screenshot 2019-09-05 at 1.47.21 AM.png" descr="Screenshot 2019-09-05 at 1.47.21 AM.png"/>
          <p:cNvPicPr>
            <a:picLocks noChangeAspect="1"/>
          </p:cNvPicPr>
          <p:nvPr/>
        </p:nvPicPr>
        <p:blipFill>
          <a:blip r:embed="rId2">
            <a:extLst/>
          </a:blip>
          <a:stretch>
            <a:fillRect/>
          </a:stretch>
        </p:blipFill>
        <p:spPr>
          <a:xfrm>
            <a:off x="4902200" y="2501900"/>
            <a:ext cx="3200400" cy="4749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tep Functions"/>
          <p:cNvSpPr txBox="1"/>
          <p:nvPr>
            <p:ph type="title" idx="4294967295"/>
          </p:nvPr>
        </p:nvSpPr>
        <p:spPr>
          <a:xfrm>
            <a:off x="407937" y="-1261721"/>
            <a:ext cx="12188926" cy="3302001"/>
          </a:xfrm>
          <a:prstGeom prst="rect">
            <a:avLst/>
          </a:prstGeom>
        </p:spPr>
        <p:txBody>
          <a:bodyPr anchor="b"/>
          <a:lstStyle>
            <a:lvl1pPr>
              <a:defRPr sz="6900"/>
            </a:lvl1pPr>
          </a:lstStyle>
          <a:p>
            <a:pPr/>
            <a:r>
              <a:t>Step Functions</a:t>
            </a:r>
          </a:p>
        </p:txBody>
      </p:sp>
      <p:pic>
        <p:nvPicPr>
          <p:cNvPr id="393" name="Screenshot 2019-09-05 at 1.47.29 AM.png" descr="Screenshot 2019-09-05 at 1.47.29 AM.png"/>
          <p:cNvPicPr>
            <a:picLocks noChangeAspect="1"/>
          </p:cNvPicPr>
          <p:nvPr/>
        </p:nvPicPr>
        <p:blipFill>
          <a:blip r:embed="rId2">
            <a:extLst/>
          </a:blip>
          <a:stretch>
            <a:fillRect/>
          </a:stretch>
        </p:blipFill>
        <p:spPr>
          <a:xfrm>
            <a:off x="3619500" y="2501900"/>
            <a:ext cx="5765800" cy="4749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tep Functions"/>
          <p:cNvSpPr txBox="1"/>
          <p:nvPr>
            <p:ph type="title" idx="4294967295"/>
          </p:nvPr>
        </p:nvSpPr>
        <p:spPr>
          <a:xfrm>
            <a:off x="407937" y="-1261721"/>
            <a:ext cx="12188926" cy="3302001"/>
          </a:xfrm>
          <a:prstGeom prst="rect">
            <a:avLst/>
          </a:prstGeom>
        </p:spPr>
        <p:txBody>
          <a:bodyPr anchor="b"/>
          <a:lstStyle>
            <a:lvl1pPr>
              <a:defRPr sz="6900"/>
            </a:lvl1pPr>
          </a:lstStyle>
          <a:p>
            <a:pPr/>
            <a:r>
              <a:t>Step Functions</a:t>
            </a:r>
          </a:p>
        </p:txBody>
      </p:sp>
      <p:pic>
        <p:nvPicPr>
          <p:cNvPr id="396" name="Screenshot 2019-09-05 at 1.47.41 AM.png" descr="Screenshot 2019-09-05 at 1.47.41 AM.png"/>
          <p:cNvPicPr>
            <a:picLocks noChangeAspect="1"/>
          </p:cNvPicPr>
          <p:nvPr/>
        </p:nvPicPr>
        <p:blipFill>
          <a:blip r:embed="rId2">
            <a:extLst/>
          </a:blip>
          <a:stretch>
            <a:fillRect/>
          </a:stretch>
        </p:blipFill>
        <p:spPr>
          <a:xfrm>
            <a:off x="3619500" y="2254250"/>
            <a:ext cx="5765800" cy="52451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AWS Lambda Use Cases"/>
          <p:cNvSpPr txBox="1"/>
          <p:nvPr>
            <p:ph type="title" idx="4294967295"/>
          </p:nvPr>
        </p:nvSpPr>
        <p:spPr>
          <a:xfrm>
            <a:off x="407937" y="-1261721"/>
            <a:ext cx="12188926" cy="3302001"/>
          </a:xfrm>
          <a:prstGeom prst="rect">
            <a:avLst/>
          </a:prstGeom>
        </p:spPr>
        <p:txBody>
          <a:bodyPr anchor="b"/>
          <a:lstStyle>
            <a:lvl1pPr>
              <a:defRPr sz="6900"/>
            </a:lvl1pPr>
          </a:lstStyle>
          <a:p>
            <a:pPr/>
            <a:r>
              <a:t>AWS Lambda Use Cases</a:t>
            </a:r>
          </a:p>
        </p:txBody>
      </p:sp>
      <p:sp>
        <p:nvSpPr>
          <p:cNvPr id="138" name="Backends"/>
          <p:cNvSpPr txBox="1"/>
          <p:nvPr/>
        </p:nvSpPr>
        <p:spPr>
          <a:xfrm>
            <a:off x="1532155" y="3020670"/>
            <a:ext cx="155935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Backends</a:t>
            </a:r>
          </a:p>
        </p:txBody>
      </p:sp>
      <p:sp>
        <p:nvSpPr>
          <p:cNvPr id="139" name="You can build serverless backends using AWS Lambda to handle web,…"/>
          <p:cNvSpPr txBox="1"/>
          <p:nvPr/>
        </p:nvSpPr>
        <p:spPr>
          <a:xfrm>
            <a:off x="1537367" y="4099629"/>
            <a:ext cx="10684384"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build serverless backends using AWS Lambda to handle web,</a:t>
            </a:r>
          </a:p>
          <a:p>
            <a:pPr algn="l"/>
            <a:r>
              <a:t>    mobile, Internet of Things (IoT), and 3rd party API requests.</a:t>
            </a:r>
          </a:p>
        </p:txBody>
      </p:sp>
      <p:sp>
        <p:nvSpPr>
          <p:cNvPr id="140" name="IOT Backends"/>
          <p:cNvSpPr txBox="1"/>
          <p:nvPr/>
        </p:nvSpPr>
        <p:spPr>
          <a:xfrm>
            <a:off x="1538292" y="5546888"/>
            <a:ext cx="24907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IOT Backends</a:t>
            </a:r>
          </a:p>
        </p:txBody>
      </p:sp>
      <p:pic>
        <p:nvPicPr>
          <p:cNvPr id="141" name="Screenshot 2019-08-23 at 10.55.19 PM.png" descr="Screenshot 2019-08-23 at 10.55.19 PM.png"/>
          <p:cNvPicPr>
            <a:picLocks noChangeAspect="1"/>
          </p:cNvPicPr>
          <p:nvPr/>
        </p:nvPicPr>
        <p:blipFill>
          <a:blip r:embed="rId2">
            <a:extLst/>
          </a:blip>
          <a:stretch>
            <a:fillRect/>
          </a:stretch>
        </p:blipFill>
        <p:spPr>
          <a:xfrm>
            <a:off x="463550" y="6055970"/>
            <a:ext cx="12077700" cy="3492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8"/>
                                        </p:tgtEl>
                                        <p:attrNameLst>
                                          <p:attrName>style.visibility</p:attrName>
                                        </p:attrNameLst>
                                      </p:cBhvr>
                                      <p:to>
                                        <p:strVal val="visible"/>
                                      </p:to>
                                    </p:set>
                                    <p:animEffect filter="dissolve" transition="in">
                                      <p:cBhvr>
                                        <p:cTn id="7" dur="1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39"/>
                                        </p:tgtEl>
                                        <p:attrNameLst>
                                          <p:attrName>style.visibility</p:attrName>
                                        </p:attrNameLst>
                                      </p:cBhvr>
                                      <p:to>
                                        <p:strVal val="visible"/>
                                      </p:to>
                                    </p:set>
                                    <p:animEffect filter="dissolve" transition="in">
                                      <p:cBhvr>
                                        <p:cTn id="12" dur="1500"/>
                                        <p:tgtEl>
                                          <p:spTgt spid="13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140"/>
                                        </p:tgtEl>
                                        <p:attrNameLst>
                                          <p:attrName>style.visibility</p:attrName>
                                        </p:attrNameLst>
                                      </p:cBhvr>
                                      <p:to>
                                        <p:strVal val="visible"/>
                                      </p:to>
                                    </p:set>
                                    <p:animEffect filter="dissolve" transition="in">
                                      <p:cBhvr>
                                        <p:cTn id="17" dur="1500"/>
                                        <p:tgtEl>
                                          <p:spTgt spid="140"/>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141"/>
                                        </p:tgtEl>
                                        <p:attrNameLst>
                                          <p:attrName>style.visibility</p:attrName>
                                        </p:attrNameLst>
                                      </p:cBhvr>
                                      <p:to>
                                        <p:strVal val="visible"/>
                                      </p:to>
                                    </p:set>
                                    <p:animEffect filter="dissolve" transition="in">
                                      <p:cBhvr>
                                        <p:cTn id="22" dur="15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9" grpId="2"/>
      <p:bldP build="whole" bldLvl="1" animBg="1" rev="0" advAuto="0" spid="138" grpId="1"/>
      <p:bldP build="whole" bldLvl="1" animBg="1" rev="0" advAuto="0" spid="141" grpId="4"/>
      <p:bldP build="whole" bldLvl="1" animBg="1" rev="0" advAuto="0" spid="140" grpId="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WS Lambda Use Cases"/>
          <p:cNvSpPr txBox="1"/>
          <p:nvPr>
            <p:ph type="title" idx="4294967295"/>
          </p:nvPr>
        </p:nvSpPr>
        <p:spPr>
          <a:xfrm>
            <a:off x="407937" y="-1261721"/>
            <a:ext cx="12188926" cy="3302001"/>
          </a:xfrm>
          <a:prstGeom prst="rect">
            <a:avLst/>
          </a:prstGeom>
        </p:spPr>
        <p:txBody>
          <a:bodyPr anchor="b"/>
          <a:lstStyle>
            <a:lvl1pPr>
              <a:defRPr sz="6900"/>
            </a:lvl1pPr>
          </a:lstStyle>
          <a:p>
            <a:pPr/>
            <a:r>
              <a:t>AWS Lambda Use Cases</a:t>
            </a:r>
          </a:p>
        </p:txBody>
      </p:sp>
      <p:sp>
        <p:nvSpPr>
          <p:cNvPr id="144" name="Mobile Backends"/>
          <p:cNvSpPr txBox="1"/>
          <p:nvPr/>
        </p:nvSpPr>
        <p:spPr>
          <a:xfrm>
            <a:off x="1494980" y="3236570"/>
            <a:ext cx="26252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Mobile Backends</a:t>
            </a:r>
          </a:p>
        </p:txBody>
      </p:sp>
      <p:sp>
        <p:nvSpPr>
          <p:cNvPr id="145" name="You can build backends using AWS Lambda and Amazon API Gateway…"/>
          <p:cNvSpPr txBox="1"/>
          <p:nvPr/>
        </p:nvSpPr>
        <p:spPr>
          <a:xfrm>
            <a:off x="1538292" y="4277970"/>
            <a:ext cx="11352582"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build backends using AWS Lambda and Amazon API Gateway</a:t>
            </a:r>
          </a:p>
          <a:p>
            <a:pPr algn="l"/>
            <a:r>
              <a:t>    to authenticate and process API requests. Lambda makes it easy to create</a:t>
            </a:r>
          </a:p>
          <a:p>
            <a:pPr algn="l"/>
            <a:r>
              <a:t>    rich, personalised app experiences.</a:t>
            </a:r>
          </a:p>
        </p:txBody>
      </p:sp>
      <p:pic>
        <p:nvPicPr>
          <p:cNvPr id="146" name="Screenshot 2019-08-23 at 10.57.50 PM.png" descr="Screenshot 2019-08-23 at 10.57.50 PM.png"/>
          <p:cNvPicPr>
            <a:picLocks noChangeAspect="1"/>
          </p:cNvPicPr>
          <p:nvPr/>
        </p:nvPicPr>
        <p:blipFill>
          <a:blip r:embed="rId2">
            <a:extLst/>
          </a:blip>
          <a:stretch>
            <a:fillRect/>
          </a:stretch>
        </p:blipFill>
        <p:spPr>
          <a:xfrm>
            <a:off x="0" y="6263356"/>
            <a:ext cx="13004801" cy="30777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cover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44"/>
                                        </p:tgtEl>
                                        <p:attrNameLst>
                                          <p:attrName>style.visibility</p:attrName>
                                        </p:attrNameLst>
                                      </p:cBhvr>
                                      <p:to>
                                        <p:strVal val="visible"/>
                                      </p:to>
                                    </p:set>
                                    <p:anim calcmode="lin" valueType="num">
                                      <p:cBhvr>
                                        <p:cTn id="7" dur="1500" fill="hold"/>
                                        <p:tgtEl>
                                          <p:spTgt spid="144"/>
                                        </p:tgtEl>
                                        <p:attrNameLst>
                                          <p:attrName>ppt_x</p:attrName>
                                        </p:attrNameLst>
                                      </p:cBhvr>
                                      <p:tavLst>
                                        <p:tav tm="0">
                                          <p:val>
                                            <p:strVal val="#ppt_x"/>
                                          </p:val>
                                        </p:tav>
                                        <p:tav tm="100000">
                                          <p:val>
                                            <p:strVal val="#ppt_x"/>
                                          </p:val>
                                        </p:tav>
                                      </p:tavLst>
                                    </p:anim>
                                    <p:anim calcmode="lin" valueType="num">
                                      <p:cBhvr>
                                        <p:cTn id="8" dur="1500" fill="hold"/>
                                        <p:tgtEl>
                                          <p:spTgt spid="1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145"/>
                                        </p:tgtEl>
                                        <p:attrNameLst>
                                          <p:attrName>style.visibility</p:attrName>
                                        </p:attrNameLst>
                                      </p:cBhvr>
                                      <p:to>
                                        <p:strVal val="visible"/>
                                      </p:to>
                                    </p:set>
                                    <p:anim calcmode="lin" valueType="num">
                                      <p:cBhvr>
                                        <p:cTn id="13" dur="1500" fill="hold"/>
                                        <p:tgtEl>
                                          <p:spTgt spid="145"/>
                                        </p:tgtEl>
                                        <p:attrNameLst>
                                          <p:attrName>ppt_x</p:attrName>
                                        </p:attrNameLst>
                                      </p:cBhvr>
                                      <p:tavLst>
                                        <p:tav tm="0">
                                          <p:val>
                                            <p:strVal val="#ppt_x"/>
                                          </p:val>
                                        </p:tav>
                                        <p:tav tm="100000">
                                          <p:val>
                                            <p:strVal val="#ppt_x"/>
                                          </p:val>
                                        </p:tav>
                                      </p:tavLst>
                                    </p:anim>
                                    <p:anim calcmode="lin" valueType="num">
                                      <p:cBhvr>
                                        <p:cTn id="14" dur="1500" fill="hold"/>
                                        <p:tgtEl>
                                          <p:spTgt spid="14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146"/>
                                        </p:tgtEl>
                                        <p:attrNameLst>
                                          <p:attrName>style.visibility</p:attrName>
                                        </p:attrNameLst>
                                      </p:cBhvr>
                                      <p:to>
                                        <p:strVal val="visible"/>
                                      </p:to>
                                    </p:set>
                                    <p:anim calcmode="lin" valueType="num">
                                      <p:cBhvr>
                                        <p:cTn id="19" dur="1500" fill="hold"/>
                                        <p:tgtEl>
                                          <p:spTgt spid="146"/>
                                        </p:tgtEl>
                                        <p:attrNameLst>
                                          <p:attrName>ppt_x</p:attrName>
                                        </p:attrNameLst>
                                      </p:cBhvr>
                                      <p:tavLst>
                                        <p:tav tm="0">
                                          <p:val>
                                            <p:strVal val="#ppt_x"/>
                                          </p:val>
                                        </p:tav>
                                        <p:tav tm="100000">
                                          <p:val>
                                            <p:strVal val="#ppt_x"/>
                                          </p:val>
                                        </p:tav>
                                      </p:tavLst>
                                    </p:anim>
                                    <p:anim calcmode="lin" valueType="num">
                                      <p:cBhvr>
                                        <p:cTn id="20" dur="1500" fill="hold"/>
                                        <p:tgtEl>
                                          <p:spTgt spid="1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 grpId="2"/>
      <p:bldP build="whole" bldLvl="1" animBg="1" rev="0" advAuto="0" spid="144" grpId="1"/>
      <p:bldP build="whole" bldLvl="1" animBg="1" rev="0" advAuto="0" spid="146" grpId="3"/>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AWS Lambda Use Cases"/>
          <p:cNvSpPr txBox="1"/>
          <p:nvPr>
            <p:ph type="title" idx="4294967295"/>
          </p:nvPr>
        </p:nvSpPr>
        <p:spPr>
          <a:xfrm>
            <a:off x="-1863403" y="-1261721"/>
            <a:ext cx="16731606" cy="3302001"/>
          </a:xfrm>
          <a:prstGeom prst="rect">
            <a:avLst/>
          </a:prstGeom>
        </p:spPr>
        <p:txBody>
          <a:bodyPr anchor="b"/>
          <a:lstStyle>
            <a:lvl1pPr>
              <a:defRPr sz="6900"/>
            </a:lvl1pPr>
          </a:lstStyle>
          <a:p>
            <a:pPr/>
            <a:r>
              <a:t>AWS Lambda Use Cases</a:t>
            </a:r>
          </a:p>
        </p:txBody>
      </p:sp>
      <p:sp>
        <p:nvSpPr>
          <p:cNvPr id="149" name="Bustle runs a serverless backend for its Bustle iOS app and websites using AWS Lambda and Amazon API Gateway. Serverless architectures allow Bustle to never have to deal with infrastructure management, so every engineer can focus on building out new features and innovating."/>
          <p:cNvSpPr txBox="1"/>
          <p:nvPr/>
        </p:nvSpPr>
        <p:spPr>
          <a:xfrm>
            <a:off x="106476" y="7160870"/>
            <a:ext cx="12791848"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Bustle runs a serverless backend for its Bustle iOS app and websites using AWS Lambda and Amazon API Gateway. Serverless architectures allow Bustle to never have to deal with infrastructure management, so every engineer can focus on building out new features and innovating.</a:t>
            </a:r>
          </a:p>
        </p:txBody>
      </p:sp>
      <p:pic>
        <p:nvPicPr>
          <p:cNvPr id="150" name="bustle-logo.png" descr="bustle-logo.png"/>
          <p:cNvPicPr>
            <a:picLocks noChangeAspect="1"/>
          </p:cNvPicPr>
          <p:nvPr/>
        </p:nvPicPr>
        <p:blipFill>
          <a:blip r:embed="rId2">
            <a:extLst/>
          </a:blip>
          <a:stretch>
            <a:fillRect/>
          </a:stretch>
        </p:blipFill>
        <p:spPr>
          <a:xfrm>
            <a:off x="0" y="2192026"/>
            <a:ext cx="13004801" cy="48170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ripp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AWS Lambda Use Cases"/>
          <p:cNvSpPr txBox="1"/>
          <p:nvPr>
            <p:ph type="title" idx="4294967295"/>
          </p:nvPr>
        </p:nvSpPr>
        <p:spPr>
          <a:xfrm>
            <a:off x="407937" y="-1261721"/>
            <a:ext cx="12188926" cy="3302001"/>
          </a:xfrm>
          <a:prstGeom prst="rect">
            <a:avLst/>
          </a:prstGeom>
        </p:spPr>
        <p:txBody>
          <a:bodyPr anchor="b"/>
          <a:lstStyle>
            <a:lvl1pPr>
              <a:defRPr sz="6900"/>
            </a:lvl1pPr>
          </a:lstStyle>
          <a:p>
            <a:pPr/>
            <a:r>
              <a:t>AWS Lambda Use Cases</a:t>
            </a:r>
          </a:p>
        </p:txBody>
      </p:sp>
      <p:sp>
        <p:nvSpPr>
          <p:cNvPr id="153" name="Web Applications"/>
          <p:cNvSpPr txBox="1"/>
          <p:nvPr/>
        </p:nvSpPr>
        <p:spPr>
          <a:xfrm>
            <a:off x="1494980" y="3236570"/>
            <a:ext cx="26356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Web Applications</a:t>
            </a:r>
          </a:p>
        </p:txBody>
      </p:sp>
      <p:sp>
        <p:nvSpPr>
          <p:cNvPr id="154" name="By combining AWS Lambda with other AWS services, developers can build…"/>
          <p:cNvSpPr txBox="1"/>
          <p:nvPr/>
        </p:nvSpPr>
        <p:spPr>
          <a:xfrm>
            <a:off x="1538292" y="3909670"/>
            <a:ext cx="11353725"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By combining AWS Lambda with other AWS services, developers can build</a:t>
            </a:r>
          </a:p>
          <a:p>
            <a:pPr algn="l"/>
            <a:r>
              <a:t>    powerful web applications that automatically scale up and down and run</a:t>
            </a:r>
          </a:p>
          <a:p>
            <a:pPr algn="l"/>
            <a:r>
              <a:t>    in a highly available configuration across multiple data centres – </a:t>
            </a:r>
          </a:p>
          <a:p>
            <a:pPr algn="l"/>
            <a:r>
              <a:t>    with zero administrative effort required for scalability, back-ups or </a:t>
            </a:r>
          </a:p>
          <a:p>
            <a:pPr algn="l"/>
            <a:r>
              <a:t>    multi-data center redundancy.</a:t>
            </a:r>
          </a:p>
        </p:txBody>
      </p:sp>
      <p:pic>
        <p:nvPicPr>
          <p:cNvPr id="155" name="Screenshot 2019-08-23 at 11.59.42 PM.png" descr="Screenshot 2019-08-23 at 11.59.42 PM.png"/>
          <p:cNvPicPr>
            <a:picLocks noChangeAspect="1"/>
          </p:cNvPicPr>
          <p:nvPr/>
        </p:nvPicPr>
        <p:blipFill>
          <a:blip r:embed="rId2">
            <a:extLst/>
          </a:blip>
          <a:stretch>
            <a:fillRect/>
          </a:stretch>
        </p:blipFill>
        <p:spPr>
          <a:xfrm>
            <a:off x="0" y="6263356"/>
            <a:ext cx="13004801" cy="30777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53"/>
                                        </p:tgtEl>
                                        <p:attrNameLst>
                                          <p:attrName>style.visibility</p:attrName>
                                        </p:attrNameLst>
                                      </p:cBhvr>
                                      <p:to>
                                        <p:strVal val="visible"/>
                                      </p:to>
                                    </p:set>
                                    <p:anim calcmode="lin" valueType="num">
                                      <p:cBhvr>
                                        <p:cTn id="7" dur="1500" fill="hold"/>
                                        <p:tgtEl>
                                          <p:spTgt spid="153"/>
                                        </p:tgtEl>
                                        <p:attrNameLst>
                                          <p:attrName>ppt_x</p:attrName>
                                        </p:attrNameLst>
                                      </p:cBhvr>
                                      <p:tavLst>
                                        <p:tav tm="0">
                                          <p:val>
                                            <p:strVal val="0-#ppt_w/2"/>
                                          </p:val>
                                        </p:tav>
                                        <p:tav tm="100000">
                                          <p:val>
                                            <p:strVal val="#ppt_x"/>
                                          </p:val>
                                        </p:tav>
                                      </p:tavLst>
                                    </p:anim>
                                    <p:anim calcmode="lin" valueType="num">
                                      <p:cBhvr>
                                        <p:cTn id="8" dur="1500" fill="hold"/>
                                        <p:tgtEl>
                                          <p:spTgt spid="1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54"/>
                                        </p:tgtEl>
                                        <p:attrNameLst>
                                          <p:attrName>style.visibility</p:attrName>
                                        </p:attrNameLst>
                                      </p:cBhvr>
                                      <p:to>
                                        <p:strVal val="visible"/>
                                      </p:to>
                                    </p:set>
                                    <p:anim calcmode="lin" valueType="num">
                                      <p:cBhvr>
                                        <p:cTn id="13" dur="1500" fill="hold"/>
                                        <p:tgtEl>
                                          <p:spTgt spid="154"/>
                                        </p:tgtEl>
                                        <p:attrNameLst>
                                          <p:attrName>ppt_x</p:attrName>
                                        </p:attrNameLst>
                                      </p:cBhvr>
                                      <p:tavLst>
                                        <p:tav tm="0">
                                          <p:val>
                                            <p:strVal val="0-#ppt_w/2"/>
                                          </p:val>
                                        </p:tav>
                                        <p:tav tm="100000">
                                          <p:val>
                                            <p:strVal val="#ppt_x"/>
                                          </p:val>
                                        </p:tav>
                                      </p:tavLst>
                                    </p:anim>
                                    <p:anim calcmode="lin" valueType="num">
                                      <p:cBhvr>
                                        <p:cTn id="14" dur="1500" fill="hold"/>
                                        <p:tgtEl>
                                          <p:spTgt spid="15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7" grpId="3" fill="hold">
                                  <p:stCondLst>
                                    <p:cond delay="0"/>
                                  </p:stCondLst>
                                  <p:iterate type="el" backwards="0">
                                    <p:tmAbs val="0"/>
                                  </p:iterate>
                                  <p:childTnLst>
                                    <p:set>
                                      <p:cBhvr>
                                        <p:cTn id="18" fill="hold"/>
                                        <p:tgtEl>
                                          <p:spTgt spid="155"/>
                                        </p:tgtEl>
                                        <p:attrNameLst>
                                          <p:attrName>style.visibility</p:attrName>
                                        </p:attrNameLst>
                                      </p:cBhvr>
                                      <p:to>
                                        <p:strVal val="visible"/>
                                      </p:to>
                                    </p:set>
                                    <p:anim calcmode="lin" valueType="num">
                                      <p:cBhvr>
                                        <p:cTn id="19" dur="1500" fill="hold"/>
                                        <p:tgtEl>
                                          <p:spTgt spid="155"/>
                                        </p:tgtEl>
                                        <p:attrNameLst>
                                          <p:attrName>ppt_x</p:attrName>
                                        </p:attrNameLst>
                                      </p:cBhvr>
                                      <p:tavLst>
                                        <p:tav tm="0">
                                          <p:val>
                                            <p:strVal val="0-#ppt_w/2"/>
                                          </p:val>
                                        </p:tav>
                                        <p:tav tm="100000">
                                          <p:val>
                                            <p:strVal val="#ppt_x"/>
                                          </p:val>
                                        </p:tav>
                                      </p:tavLst>
                                    </p:anim>
                                    <p:anim calcmode="lin" valueType="num">
                                      <p:cBhvr>
                                        <p:cTn id="20" dur="1500" fill="hold"/>
                                        <p:tgtEl>
                                          <p:spTgt spid="1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4" grpId="2"/>
      <p:bldP build="whole" bldLvl="1" animBg="1" rev="0" advAuto="0" spid="155" grpId="3"/>
      <p:bldP build="whole" bldLvl="1" animBg="1" rev="0" advAuto="0" spid="153"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AWS Lambda Case Studies"/>
          <p:cNvSpPr txBox="1"/>
          <p:nvPr>
            <p:ph type="title" idx="4294967295"/>
          </p:nvPr>
        </p:nvSpPr>
        <p:spPr>
          <a:xfrm>
            <a:off x="-1863403" y="-1261721"/>
            <a:ext cx="16731606" cy="3302001"/>
          </a:xfrm>
          <a:prstGeom prst="rect">
            <a:avLst/>
          </a:prstGeom>
        </p:spPr>
        <p:txBody>
          <a:bodyPr anchor="b"/>
          <a:lstStyle>
            <a:lvl1pPr>
              <a:defRPr sz="6900"/>
            </a:lvl1pPr>
          </a:lstStyle>
          <a:p>
            <a:pPr/>
            <a:r>
              <a:t>AWS Lambda Case Studies</a:t>
            </a:r>
          </a:p>
        </p:txBody>
      </p:sp>
      <p:sp>
        <p:nvSpPr>
          <p:cNvPr id="158" name="The Coca-Cola Company, an American multinational beverage corporation, used AWS Lambda and AWS Step Functions to build a cost-effective serverless solution."/>
          <p:cNvSpPr txBox="1"/>
          <p:nvPr/>
        </p:nvSpPr>
        <p:spPr>
          <a:xfrm>
            <a:off x="173227" y="7529170"/>
            <a:ext cx="12658345"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Coca-Cola Company, an American multinational beverage corporation, used AWS Lambda and AWS Step Functions to build a cost-effective serverless solution.</a:t>
            </a:r>
          </a:p>
        </p:txBody>
      </p:sp>
      <p:pic>
        <p:nvPicPr>
          <p:cNvPr id="159" name="2000px-The_Coca-Cola_Company_logo.svg_pulled from web.png" descr="2000px-The_Coca-Cola_Company_logo.svg_pulled from web.png"/>
          <p:cNvPicPr>
            <a:picLocks noChangeAspect="1"/>
          </p:cNvPicPr>
          <p:nvPr/>
        </p:nvPicPr>
        <p:blipFill>
          <a:blip r:embed="rId2">
            <a:extLst/>
          </a:blip>
          <a:stretch>
            <a:fillRect/>
          </a:stretch>
        </p:blipFill>
        <p:spPr>
          <a:xfrm>
            <a:off x="0" y="3534054"/>
            <a:ext cx="13004801" cy="26854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